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8" r:id="rId2"/>
    <p:sldId id="257" r:id="rId3"/>
    <p:sldId id="259" r:id="rId4"/>
    <p:sldId id="260" r:id="rId5"/>
    <p:sldId id="261" r:id="rId6"/>
    <p:sldId id="270" r:id="rId7"/>
    <p:sldId id="262" r:id="rId8"/>
    <p:sldId id="264" r:id="rId9"/>
    <p:sldId id="271"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6AB14-F851-4D5E-8760-A7982CB3B6BE}" v="141" dt="2021-03-23T07:08:28.680"/>
    <p1510:client id="{43013556-F7FE-A3F3-4636-E902391B0152}" v="594" dt="2021-04-14T19:07:47.658"/>
    <p1510:client id="{807BBE9F-30C3-2000-ABB6-A74902C37A43}" v="40" dt="2021-04-15T12:47:01.373"/>
    <p1510:client id="{9C4880AF-7374-7F32-3D05-76AA7DED0025}" v="42" dt="2021-04-15T05:19:53.742"/>
    <p1510:client id="{CDB68A14-DB38-3DF4-66CA-CADF844FD945}" v="560" dt="2021-03-23T08:43:46.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19" d="100"/>
          <a:sy n="119"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87A47-4BEB-4214-A763-50FC0C5D19F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1CBD41A-8F26-4017-AEA9-AD58DCF937E1}">
      <dgm:prSet/>
      <dgm:spPr/>
      <dgm:t>
        <a:bodyPr/>
        <a:lstStyle/>
        <a:p>
          <a:r>
            <a:rPr lang="pl-PL"/>
            <a:t>Używaj dwóch stron kartki papieru do pisania lub rysowania. W ten sposób chronisz drzewa (z których robiony jest papier) przed wycinaniem i wytwarzasz mniej śmieci!</a:t>
          </a:r>
          <a:endParaRPr lang="en-US"/>
        </a:p>
      </dgm:t>
    </dgm:pt>
    <dgm:pt modelId="{BED562EA-FF78-489F-9FE9-22411A1EC5E3}" type="parTrans" cxnId="{D53FA036-3147-46E1-B28D-BE174689ED4F}">
      <dgm:prSet/>
      <dgm:spPr/>
      <dgm:t>
        <a:bodyPr/>
        <a:lstStyle/>
        <a:p>
          <a:endParaRPr lang="en-US"/>
        </a:p>
      </dgm:t>
    </dgm:pt>
    <dgm:pt modelId="{F4DF0A9F-B242-4EBF-832E-C5636F523F7F}" type="sibTrans" cxnId="{D53FA036-3147-46E1-B28D-BE174689ED4F}">
      <dgm:prSet/>
      <dgm:spPr/>
      <dgm:t>
        <a:bodyPr/>
        <a:lstStyle/>
        <a:p>
          <a:endParaRPr lang="en-US"/>
        </a:p>
      </dgm:t>
    </dgm:pt>
    <dgm:pt modelId="{5ACA2F22-1F96-405C-9D0E-AEA7B4F76F1A}">
      <dgm:prSet/>
      <dgm:spPr/>
      <dgm:t>
        <a:bodyPr/>
        <a:lstStyle/>
        <a:p>
          <a:r>
            <a:rPr lang="pl-PL"/>
            <a:t>Zakręcaj wodę w kranie kiedy myjesz zęby. Bierz raczej krótki prysznic niż kąpiel. Dokręcaj krany. W ten sposób oszczędzasz wodę!</a:t>
          </a:r>
          <a:endParaRPr lang="en-US"/>
        </a:p>
      </dgm:t>
    </dgm:pt>
    <dgm:pt modelId="{9867BD92-2724-4C31-8279-AAE5D4E99307}" type="parTrans" cxnId="{A3059AE7-9CBA-437F-9EB8-2043973FD7E5}">
      <dgm:prSet/>
      <dgm:spPr/>
      <dgm:t>
        <a:bodyPr/>
        <a:lstStyle/>
        <a:p>
          <a:endParaRPr lang="en-US"/>
        </a:p>
      </dgm:t>
    </dgm:pt>
    <dgm:pt modelId="{0FD005BD-2022-42CB-BB65-A258F5450869}" type="sibTrans" cxnId="{A3059AE7-9CBA-437F-9EB8-2043973FD7E5}">
      <dgm:prSet/>
      <dgm:spPr/>
      <dgm:t>
        <a:bodyPr/>
        <a:lstStyle/>
        <a:p>
          <a:endParaRPr lang="en-US"/>
        </a:p>
      </dgm:t>
    </dgm:pt>
    <dgm:pt modelId="{CD7070D4-D6CB-4E59-8B2C-0903FE3C1A3E}">
      <dgm:prSet/>
      <dgm:spPr/>
      <dgm:t>
        <a:bodyPr/>
        <a:lstStyle/>
        <a:p>
          <a:r>
            <a:rPr lang="pl-PL"/>
            <a:t>Zwracaj uwagę innym gdy śmiecą. Sprzątaj po swoim psie gdy wychodzisz z nim na spacer. W ten sposób dbasz o czystość swojego otoczenia!</a:t>
          </a:r>
          <a:endParaRPr lang="en-US"/>
        </a:p>
      </dgm:t>
    </dgm:pt>
    <dgm:pt modelId="{B5B77175-B286-471A-B699-2E2639D88321}" type="parTrans" cxnId="{956A6D02-6A28-431D-ACC9-785A48C193B2}">
      <dgm:prSet/>
      <dgm:spPr/>
      <dgm:t>
        <a:bodyPr/>
        <a:lstStyle/>
        <a:p>
          <a:endParaRPr lang="en-US"/>
        </a:p>
      </dgm:t>
    </dgm:pt>
    <dgm:pt modelId="{4D99F2B2-373B-4DFA-9D72-AED806854EB3}" type="sibTrans" cxnId="{956A6D02-6A28-431D-ACC9-785A48C193B2}">
      <dgm:prSet/>
      <dgm:spPr/>
      <dgm:t>
        <a:bodyPr/>
        <a:lstStyle/>
        <a:p>
          <a:endParaRPr lang="en-US"/>
        </a:p>
      </dgm:t>
    </dgm:pt>
    <dgm:pt modelId="{2F2196A2-EE4D-4DBB-B1DD-89B0CFECED99}">
      <dgm:prSet/>
      <dgm:spPr/>
      <dgm:t>
        <a:bodyPr/>
        <a:lstStyle/>
        <a:p>
          <a:pPr rtl="0"/>
          <a:r>
            <a:rPr lang="pl-PL">
              <a:latin typeface="Sitka Heading"/>
            </a:rPr>
            <a:t>Zwróć szczególną uwagę na dokładne segregowanie</a:t>
          </a:r>
          <a:r>
            <a:rPr lang="pl-PL"/>
            <a:t> </a:t>
          </a:r>
          <a:r>
            <a:rPr lang="pl-PL">
              <a:latin typeface="Sitka Heading"/>
            </a:rPr>
            <a:t>odpadów</a:t>
          </a:r>
          <a:r>
            <a:rPr lang="pl-PL"/>
            <a:t> w </a:t>
          </a:r>
          <a:r>
            <a:rPr lang="pl-PL">
              <a:latin typeface="Sitka Heading"/>
            </a:rPr>
            <a:t>swoim gospodarstwie domowym</a:t>
          </a:r>
          <a:r>
            <a:rPr lang="pl-PL"/>
            <a:t>.</a:t>
          </a:r>
          <a:r>
            <a:rPr lang="pl-PL">
              <a:latin typeface="Sitka Heading"/>
            </a:rPr>
            <a:t> </a:t>
          </a:r>
          <a:r>
            <a:rPr lang="pl-PL"/>
            <a:t> </a:t>
          </a:r>
          <a:endParaRPr lang="en-US"/>
        </a:p>
      </dgm:t>
    </dgm:pt>
    <dgm:pt modelId="{BFC378DB-AF28-4D8B-A940-25B6CD131857}" type="parTrans" cxnId="{10D0B580-9CDA-4ED9-8DD1-765C524C00C9}">
      <dgm:prSet/>
      <dgm:spPr/>
      <dgm:t>
        <a:bodyPr/>
        <a:lstStyle/>
        <a:p>
          <a:endParaRPr lang="en-US"/>
        </a:p>
      </dgm:t>
    </dgm:pt>
    <dgm:pt modelId="{03EC605C-CEF5-4780-B7BE-DC28660F4747}" type="sibTrans" cxnId="{10D0B580-9CDA-4ED9-8DD1-765C524C00C9}">
      <dgm:prSet/>
      <dgm:spPr/>
      <dgm:t>
        <a:bodyPr/>
        <a:lstStyle/>
        <a:p>
          <a:endParaRPr lang="en-US"/>
        </a:p>
      </dgm:t>
    </dgm:pt>
    <dgm:pt modelId="{F8076617-FC49-486F-8B91-E366B38C30DD}" type="pres">
      <dgm:prSet presAssocID="{28A87A47-4BEB-4214-A763-50FC0C5D19F1}" presName="vert0" presStyleCnt="0">
        <dgm:presLayoutVars>
          <dgm:dir/>
          <dgm:animOne val="branch"/>
          <dgm:animLvl val="lvl"/>
        </dgm:presLayoutVars>
      </dgm:prSet>
      <dgm:spPr/>
    </dgm:pt>
    <dgm:pt modelId="{8877E37B-EB4D-497B-8AE1-6ECD99FDC94C}" type="pres">
      <dgm:prSet presAssocID="{21CBD41A-8F26-4017-AEA9-AD58DCF937E1}" presName="thickLine" presStyleLbl="alignNode1" presStyleIdx="0" presStyleCnt="4"/>
      <dgm:spPr/>
    </dgm:pt>
    <dgm:pt modelId="{3321688D-C0E1-4E1E-8E2F-5FB58759974D}" type="pres">
      <dgm:prSet presAssocID="{21CBD41A-8F26-4017-AEA9-AD58DCF937E1}" presName="horz1" presStyleCnt="0"/>
      <dgm:spPr/>
    </dgm:pt>
    <dgm:pt modelId="{3391713A-675F-4EE7-AE51-1CB327A00629}" type="pres">
      <dgm:prSet presAssocID="{21CBD41A-8F26-4017-AEA9-AD58DCF937E1}" presName="tx1" presStyleLbl="revTx" presStyleIdx="0" presStyleCnt="4"/>
      <dgm:spPr/>
    </dgm:pt>
    <dgm:pt modelId="{7A5BD7E1-3655-4CA3-935A-D48138D2B43A}" type="pres">
      <dgm:prSet presAssocID="{21CBD41A-8F26-4017-AEA9-AD58DCF937E1}" presName="vert1" presStyleCnt="0"/>
      <dgm:spPr/>
    </dgm:pt>
    <dgm:pt modelId="{D30BECF5-F333-48D5-91A5-E4FFB8C36708}" type="pres">
      <dgm:prSet presAssocID="{5ACA2F22-1F96-405C-9D0E-AEA7B4F76F1A}" presName="thickLine" presStyleLbl="alignNode1" presStyleIdx="1" presStyleCnt="4"/>
      <dgm:spPr/>
    </dgm:pt>
    <dgm:pt modelId="{B42B169D-9AFA-4226-98FD-823245E79671}" type="pres">
      <dgm:prSet presAssocID="{5ACA2F22-1F96-405C-9D0E-AEA7B4F76F1A}" presName="horz1" presStyleCnt="0"/>
      <dgm:spPr/>
    </dgm:pt>
    <dgm:pt modelId="{8E858BAE-CD55-48A0-9B46-EED24B8F9379}" type="pres">
      <dgm:prSet presAssocID="{5ACA2F22-1F96-405C-9D0E-AEA7B4F76F1A}" presName="tx1" presStyleLbl="revTx" presStyleIdx="1" presStyleCnt="4"/>
      <dgm:spPr/>
    </dgm:pt>
    <dgm:pt modelId="{627153E5-3B9D-4608-924A-3EE4CBC3C3BF}" type="pres">
      <dgm:prSet presAssocID="{5ACA2F22-1F96-405C-9D0E-AEA7B4F76F1A}" presName="vert1" presStyleCnt="0"/>
      <dgm:spPr/>
    </dgm:pt>
    <dgm:pt modelId="{F612CB33-B396-43AA-8EFA-05CBB3A67C78}" type="pres">
      <dgm:prSet presAssocID="{CD7070D4-D6CB-4E59-8B2C-0903FE3C1A3E}" presName="thickLine" presStyleLbl="alignNode1" presStyleIdx="2" presStyleCnt="4"/>
      <dgm:spPr/>
    </dgm:pt>
    <dgm:pt modelId="{479E755F-8190-4BE9-887A-925093E6768D}" type="pres">
      <dgm:prSet presAssocID="{CD7070D4-D6CB-4E59-8B2C-0903FE3C1A3E}" presName="horz1" presStyleCnt="0"/>
      <dgm:spPr/>
    </dgm:pt>
    <dgm:pt modelId="{248536D1-5D8A-4343-AABE-14CF079242F9}" type="pres">
      <dgm:prSet presAssocID="{CD7070D4-D6CB-4E59-8B2C-0903FE3C1A3E}" presName="tx1" presStyleLbl="revTx" presStyleIdx="2" presStyleCnt="4"/>
      <dgm:spPr/>
    </dgm:pt>
    <dgm:pt modelId="{7ACFA330-A6BF-4651-BEE1-8F778FB3BE11}" type="pres">
      <dgm:prSet presAssocID="{CD7070D4-D6CB-4E59-8B2C-0903FE3C1A3E}" presName="vert1" presStyleCnt="0"/>
      <dgm:spPr/>
    </dgm:pt>
    <dgm:pt modelId="{11385787-6FB4-43F8-92A8-63D4369893FC}" type="pres">
      <dgm:prSet presAssocID="{2F2196A2-EE4D-4DBB-B1DD-89B0CFECED99}" presName="thickLine" presStyleLbl="alignNode1" presStyleIdx="3" presStyleCnt="4"/>
      <dgm:spPr/>
    </dgm:pt>
    <dgm:pt modelId="{E1249C67-FF5A-40CE-9795-19E9139C36A8}" type="pres">
      <dgm:prSet presAssocID="{2F2196A2-EE4D-4DBB-B1DD-89B0CFECED99}" presName="horz1" presStyleCnt="0"/>
      <dgm:spPr/>
    </dgm:pt>
    <dgm:pt modelId="{78C19428-039C-47B7-B085-E25696AC726A}" type="pres">
      <dgm:prSet presAssocID="{2F2196A2-EE4D-4DBB-B1DD-89B0CFECED99}" presName="tx1" presStyleLbl="revTx" presStyleIdx="3" presStyleCnt="4"/>
      <dgm:spPr/>
    </dgm:pt>
    <dgm:pt modelId="{F6D3B1A4-F1D9-4725-B8EF-126612C36180}" type="pres">
      <dgm:prSet presAssocID="{2F2196A2-EE4D-4DBB-B1DD-89B0CFECED99}" presName="vert1" presStyleCnt="0"/>
      <dgm:spPr/>
    </dgm:pt>
  </dgm:ptLst>
  <dgm:cxnLst>
    <dgm:cxn modelId="{956A6D02-6A28-431D-ACC9-785A48C193B2}" srcId="{28A87A47-4BEB-4214-A763-50FC0C5D19F1}" destId="{CD7070D4-D6CB-4E59-8B2C-0903FE3C1A3E}" srcOrd="2" destOrd="0" parTransId="{B5B77175-B286-471A-B699-2E2639D88321}" sibTransId="{4D99F2B2-373B-4DFA-9D72-AED806854EB3}"/>
    <dgm:cxn modelId="{D53FA036-3147-46E1-B28D-BE174689ED4F}" srcId="{28A87A47-4BEB-4214-A763-50FC0C5D19F1}" destId="{21CBD41A-8F26-4017-AEA9-AD58DCF937E1}" srcOrd="0" destOrd="0" parTransId="{BED562EA-FF78-489F-9FE9-22411A1EC5E3}" sibTransId="{F4DF0A9F-B242-4EBF-832E-C5636F523F7F}"/>
    <dgm:cxn modelId="{25AB416A-9CD1-40F1-B5ED-E7B40A3E107B}" type="presOf" srcId="{21CBD41A-8F26-4017-AEA9-AD58DCF937E1}" destId="{3391713A-675F-4EE7-AE51-1CB327A00629}" srcOrd="0" destOrd="0" presId="urn:microsoft.com/office/officeart/2008/layout/LinedList"/>
    <dgm:cxn modelId="{10D0B580-9CDA-4ED9-8DD1-765C524C00C9}" srcId="{28A87A47-4BEB-4214-A763-50FC0C5D19F1}" destId="{2F2196A2-EE4D-4DBB-B1DD-89B0CFECED99}" srcOrd="3" destOrd="0" parTransId="{BFC378DB-AF28-4D8B-A940-25B6CD131857}" sibTransId="{03EC605C-CEF5-4780-B7BE-DC28660F4747}"/>
    <dgm:cxn modelId="{EC20328C-A7BC-4022-AFC1-C2E1DED924FC}" type="presOf" srcId="{CD7070D4-D6CB-4E59-8B2C-0903FE3C1A3E}" destId="{248536D1-5D8A-4343-AABE-14CF079242F9}" srcOrd="0" destOrd="0" presId="urn:microsoft.com/office/officeart/2008/layout/LinedList"/>
    <dgm:cxn modelId="{424BECC7-8984-46D1-9304-8109C223AA34}" type="presOf" srcId="{28A87A47-4BEB-4214-A763-50FC0C5D19F1}" destId="{F8076617-FC49-486F-8B91-E366B38C30DD}" srcOrd="0" destOrd="0" presId="urn:microsoft.com/office/officeart/2008/layout/LinedList"/>
    <dgm:cxn modelId="{30644BD2-8D8B-4D5C-973F-366E2B813D43}" type="presOf" srcId="{2F2196A2-EE4D-4DBB-B1DD-89B0CFECED99}" destId="{78C19428-039C-47B7-B085-E25696AC726A}" srcOrd="0" destOrd="0" presId="urn:microsoft.com/office/officeart/2008/layout/LinedList"/>
    <dgm:cxn modelId="{A3059AE7-9CBA-437F-9EB8-2043973FD7E5}" srcId="{28A87A47-4BEB-4214-A763-50FC0C5D19F1}" destId="{5ACA2F22-1F96-405C-9D0E-AEA7B4F76F1A}" srcOrd="1" destOrd="0" parTransId="{9867BD92-2724-4C31-8279-AAE5D4E99307}" sibTransId="{0FD005BD-2022-42CB-BB65-A258F5450869}"/>
    <dgm:cxn modelId="{967AB3EF-5C19-46DF-8B3A-DAFBE2AB8EA1}" type="presOf" srcId="{5ACA2F22-1F96-405C-9D0E-AEA7B4F76F1A}" destId="{8E858BAE-CD55-48A0-9B46-EED24B8F9379}" srcOrd="0" destOrd="0" presId="urn:microsoft.com/office/officeart/2008/layout/LinedList"/>
    <dgm:cxn modelId="{B8C471F6-30A4-4075-9D9C-36A6456AD230}" type="presParOf" srcId="{F8076617-FC49-486F-8B91-E366B38C30DD}" destId="{8877E37B-EB4D-497B-8AE1-6ECD99FDC94C}" srcOrd="0" destOrd="0" presId="urn:microsoft.com/office/officeart/2008/layout/LinedList"/>
    <dgm:cxn modelId="{1E25F60B-8B13-40B9-969E-AC8C48DCA828}" type="presParOf" srcId="{F8076617-FC49-486F-8B91-E366B38C30DD}" destId="{3321688D-C0E1-4E1E-8E2F-5FB58759974D}" srcOrd="1" destOrd="0" presId="urn:microsoft.com/office/officeart/2008/layout/LinedList"/>
    <dgm:cxn modelId="{2566FD13-6000-4F7D-8057-95D3EB91DF5F}" type="presParOf" srcId="{3321688D-C0E1-4E1E-8E2F-5FB58759974D}" destId="{3391713A-675F-4EE7-AE51-1CB327A00629}" srcOrd="0" destOrd="0" presId="urn:microsoft.com/office/officeart/2008/layout/LinedList"/>
    <dgm:cxn modelId="{8C0A25DA-ADAA-496F-8C4F-0E79602B553F}" type="presParOf" srcId="{3321688D-C0E1-4E1E-8E2F-5FB58759974D}" destId="{7A5BD7E1-3655-4CA3-935A-D48138D2B43A}" srcOrd="1" destOrd="0" presId="urn:microsoft.com/office/officeart/2008/layout/LinedList"/>
    <dgm:cxn modelId="{3A168F03-2CD8-438D-862B-19B68D65DD8D}" type="presParOf" srcId="{F8076617-FC49-486F-8B91-E366B38C30DD}" destId="{D30BECF5-F333-48D5-91A5-E4FFB8C36708}" srcOrd="2" destOrd="0" presId="urn:microsoft.com/office/officeart/2008/layout/LinedList"/>
    <dgm:cxn modelId="{ECD91E4C-83B2-4622-B506-C99BE2A49550}" type="presParOf" srcId="{F8076617-FC49-486F-8B91-E366B38C30DD}" destId="{B42B169D-9AFA-4226-98FD-823245E79671}" srcOrd="3" destOrd="0" presId="urn:microsoft.com/office/officeart/2008/layout/LinedList"/>
    <dgm:cxn modelId="{7000EE7F-48BE-4390-84F8-1F3CE26FAB5F}" type="presParOf" srcId="{B42B169D-9AFA-4226-98FD-823245E79671}" destId="{8E858BAE-CD55-48A0-9B46-EED24B8F9379}" srcOrd="0" destOrd="0" presId="urn:microsoft.com/office/officeart/2008/layout/LinedList"/>
    <dgm:cxn modelId="{5384B05D-1BDE-4E02-A812-71140AD77B42}" type="presParOf" srcId="{B42B169D-9AFA-4226-98FD-823245E79671}" destId="{627153E5-3B9D-4608-924A-3EE4CBC3C3BF}" srcOrd="1" destOrd="0" presId="urn:microsoft.com/office/officeart/2008/layout/LinedList"/>
    <dgm:cxn modelId="{4FDC4240-CC38-4A7A-B453-1662451D3768}" type="presParOf" srcId="{F8076617-FC49-486F-8B91-E366B38C30DD}" destId="{F612CB33-B396-43AA-8EFA-05CBB3A67C78}" srcOrd="4" destOrd="0" presId="urn:microsoft.com/office/officeart/2008/layout/LinedList"/>
    <dgm:cxn modelId="{9072B4CE-05D7-422E-9165-FD0351417402}" type="presParOf" srcId="{F8076617-FC49-486F-8B91-E366B38C30DD}" destId="{479E755F-8190-4BE9-887A-925093E6768D}" srcOrd="5" destOrd="0" presId="urn:microsoft.com/office/officeart/2008/layout/LinedList"/>
    <dgm:cxn modelId="{B3A43E84-7ABA-4BC6-9DF9-B0FF0B028CF6}" type="presParOf" srcId="{479E755F-8190-4BE9-887A-925093E6768D}" destId="{248536D1-5D8A-4343-AABE-14CF079242F9}" srcOrd="0" destOrd="0" presId="urn:microsoft.com/office/officeart/2008/layout/LinedList"/>
    <dgm:cxn modelId="{059EEED0-C367-4C50-ADFA-C980BF3DBBBB}" type="presParOf" srcId="{479E755F-8190-4BE9-887A-925093E6768D}" destId="{7ACFA330-A6BF-4651-BEE1-8F778FB3BE11}" srcOrd="1" destOrd="0" presId="urn:microsoft.com/office/officeart/2008/layout/LinedList"/>
    <dgm:cxn modelId="{227BCB1E-DF93-4CA5-A7A2-C9A2A9115BFA}" type="presParOf" srcId="{F8076617-FC49-486F-8B91-E366B38C30DD}" destId="{11385787-6FB4-43F8-92A8-63D4369893FC}" srcOrd="6" destOrd="0" presId="urn:microsoft.com/office/officeart/2008/layout/LinedList"/>
    <dgm:cxn modelId="{AD7EDDB4-E2F1-4AE6-B642-C05D53BF41B9}" type="presParOf" srcId="{F8076617-FC49-486F-8B91-E366B38C30DD}" destId="{E1249C67-FF5A-40CE-9795-19E9139C36A8}" srcOrd="7" destOrd="0" presId="urn:microsoft.com/office/officeart/2008/layout/LinedList"/>
    <dgm:cxn modelId="{F25665FA-5952-48D1-9CAF-9F5215EB106F}" type="presParOf" srcId="{E1249C67-FF5A-40CE-9795-19E9139C36A8}" destId="{78C19428-039C-47B7-B085-E25696AC726A}" srcOrd="0" destOrd="0" presId="urn:microsoft.com/office/officeart/2008/layout/LinedList"/>
    <dgm:cxn modelId="{9377BF6B-6AEF-416B-9E25-37C72D45BBE2}" type="presParOf" srcId="{E1249C67-FF5A-40CE-9795-19E9139C36A8}" destId="{F6D3B1A4-F1D9-4725-B8EF-126612C361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E37B-EB4D-497B-8AE1-6ECD99FDC94C}">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1713A-675F-4EE7-AE51-1CB327A00629}">
      <dsp:nvSpPr>
        <dsp:cNvPr id="0" name=""/>
        <dsp:cNvSpPr/>
      </dsp:nvSpPr>
      <dsp:spPr>
        <a:xfrm>
          <a:off x="0" y="0"/>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Używaj dwóch stron kartki papieru do pisania lub rysowania. W ten sposób chronisz drzewa (z których robiony jest papier) przed wycinaniem i wytwarzasz mniej śmieci!</a:t>
          </a:r>
          <a:endParaRPr lang="en-US" sz="2200" kern="1200"/>
        </a:p>
      </dsp:txBody>
      <dsp:txXfrm>
        <a:off x="0" y="0"/>
        <a:ext cx="6373813" cy="1439862"/>
      </dsp:txXfrm>
    </dsp:sp>
    <dsp:sp modelId="{D30BECF5-F333-48D5-91A5-E4FFB8C36708}">
      <dsp:nvSpPr>
        <dsp:cNvPr id="0" name=""/>
        <dsp:cNvSpPr/>
      </dsp:nvSpPr>
      <dsp:spPr>
        <a:xfrm>
          <a:off x="0" y="1439862"/>
          <a:ext cx="6373813" cy="0"/>
        </a:xfrm>
        <a:prstGeom prst="line">
          <a:avLst/>
        </a:prstGeom>
        <a:solidFill>
          <a:schemeClr val="accent2">
            <a:hueOff val="999995"/>
            <a:satOff val="0"/>
            <a:lumOff val="0"/>
            <a:alphaOff val="0"/>
          </a:schemeClr>
        </a:solidFill>
        <a:ln w="12700" cap="flat" cmpd="sng" algn="ctr">
          <a:solidFill>
            <a:schemeClr val="accent2">
              <a:hueOff val="999995"/>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58BAE-CD55-48A0-9B46-EED24B8F9379}">
      <dsp:nvSpPr>
        <dsp:cNvPr id="0" name=""/>
        <dsp:cNvSpPr/>
      </dsp:nvSpPr>
      <dsp:spPr>
        <a:xfrm>
          <a:off x="0" y="1439862"/>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Zakręcaj wodę w kranie kiedy myjesz zęby. Bierz raczej krótki prysznic niż kąpiel. Dokręcaj krany. W ten sposób oszczędzasz wodę!</a:t>
          </a:r>
          <a:endParaRPr lang="en-US" sz="2200" kern="1200"/>
        </a:p>
      </dsp:txBody>
      <dsp:txXfrm>
        <a:off x="0" y="1439862"/>
        <a:ext cx="6373813" cy="1439862"/>
      </dsp:txXfrm>
    </dsp:sp>
    <dsp:sp modelId="{F612CB33-B396-43AA-8EFA-05CBB3A67C78}">
      <dsp:nvSpPr>
        <dsp:cNvPr id="0" name=""/>
        <dsp:cNvSpPr/>
      </dsp:nvSpPr>
      <dsp:spPr>
        <a:xfrm>
          <a:off x="0" y="2879725"/>
          <a:ext cx="6373813" cy="0"/>
        </a:xfrm>
        <a:prstGeom prst="line">
          <a:avLst/>
        </a:prstGeom>
        <a:solidFill>
          <a:schemeClr val="accent2">
            <a:hueOff val="1999989"/>
            <a:satOff val="0"/>
            <a:lumOff val="0"/>
            <a:alphaOff val="0"/>
          </a:schemeClr>
        </a:solidFill>
        <a:ln w="12700" cap="flat" cmpd="sng" algn="ctr">
          <a:solidFill>
            <a:schemeClr val="accent2">
              <a:hueOff val="1999989"/>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536D1-5D8A-4343-AABE-14CF079242F9}">
      <dsp:nvSpPr>
        <dsp:cNvPr id="0" name=""/>
        <dsp:cNvSpPr/>
      </dsp:nvSpPr>
      <dsp:spPr>
        <a:xfrm>
          <a:off x="0" y="2879724"/>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Zwracaj uwagę innym gdy śmiecą. Sprzątaj po swoim psie gdy wychodzisz z nim na spacer. W ten sposób dbasz o czystość swojego otoczenia!</a:t>
          </a:r>
          <a:endParaRPr lang="en-US" sz="2200" kern="1200"/>
        </a:p>
      </dsp:txBody>
      <dsp:txXfrm>
        <a:off x="0" y="2879724"/>
        <a:ext cx="6373813" cy="1439862"/>
      </dsp:txXfrm>
    </dsp:sp>
    <dsp:sp modelId="{11385787-6FB4-43F8-92A8-63D4369893FC}">
      <dsp:nvSpPr>
        <dsp:cNvPr id="0" name=""/>
        <dsp:cNvSpPr/>
      </dsp:nvSpPr>
      <dsp:spPr>
        <a:xfrm>
          <a:off x="0" y="4319587"/>
          <a:ext cx="6373813" cy="0"/>
        </a:xfrm>
        <a:prstGeom prst="line">
          <a:avLst/>
        </a:prstGeom>
        <a:solidFill>
          <a:schemeClr val="accent2">
            <a:hueOff val="2999984"/>
            <a:satOff val="0"/>
            <a:lumOff val="0"/>
            <a:alphaOff val="0"/>
          </a:schemeClr>
        </a:solidFill>
        <a:ln w="12700" cap="flat" cmpd="sng" algn="ctr">
          <a:solidFill>
            <a:schemeClr val="accent2">
              <a:hueOff val="2999984"/>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19428-039C-47B7-B085-E25696AC726A}">
      <dsp:nvSpPr>
        <dsp:cNvPr id="0" name=""/>
        <dsp:cNvSpPr/>
      </dsp:nvSpPr>
      <dsp:spPr>
        <a:xfrm>
          <a:off x="0" y="4319587"/>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pl-PL" sz="2200" kern="1200">
              <a:latin typeface="Sitka Heading"/>
            </a:rPr>
            <a:t>Zwróć szczególną uwagę na dokładne segregowanie</a:t>
          </a:r>
          <a:r>
            <a:rPr lang="pl-PL" sz="2200" kern="1200"/>
            <a:t> </a:t>
          </a:r>
          <a:r>
            <a:rPr lang="pl-PL" sz="2200" kern="1200">
              <a:latin typeface="Sitka Heading"/>
            </a:rPr>
            <a:t>odpadów</a:t>
          </a:r>
          <a:r>
            <a:rPr lang="pl-PL" sz="2200" kern="1200"/>
            <a:t> w </a:t>
          </a:r>
          <a:r>
            <a:rPr lang="pl-PL" sz="2200" kern="1200">
              <a:latin typeface="Sitka Heading"/>
            </a:rPr>
            <a:t>swoim gospodarstwie domowym</a:t>
          </a:r>
          <a:r>
            <a:rPr lang="pl-PL" sz="2200" kern="1200"/>
            <a:t>.</a:t>
          </a:r>
          <a:r>
            <a:rPr lang="pl-PL" sz="2200" kern="1200">
              <a:latin typeface="Sitka Heading"/>
            </a:rPr>
            <a:t> </a:t>
          </a:r>
          <a:r>
            <a:rPr lang="pl-PL" sz="2200" kern="1200"/>
            <a:t> </a:t>
          </a:r>
          <a:endParaRPr lang="en-US" sz="2200" kern="1200"/>
        </a:p>
      </dsp:txBody>
      <dsp:txXfrm>
        <a:off x="0" y="4319587"/>
        <a:ext cx="6373813" cy="14398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April 15,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2020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April 15,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7719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April 15,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573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April 15,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8321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April 15,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439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April 15,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1587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April 15,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7775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April 15,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6646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April 15,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98600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April 15,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3524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April 15,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3206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Thursday, April 15,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658698586"/>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bud.pl/recykling-czym-jest-i-jakie-sa-jego-cel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esbud.pl/co-to-jest-ekologia-prosta-definicja-dla-dzieci-i-doroslyc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bud.pl/globalne-ocieplenie-przyczyny-i-skutki-poznaj-fakty-i-mity/"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1A0099C-14BD-4845-93A0-CC2A5F006A20}"/>
              </a:ext>
            </a:extLst>
          </p:cNvPr>
          <p:cNvSpPr>
            <a:spLocks noGrp="1"/>
          </p:cNvSpPr>
          <p:nvPr>
            <p:ph type="title"/>
          </p:nvPr>
        </p:nvSpPr>
        <p:spPr>
          <a:xfrm>
            <a:off x="550862" y="580363"/>
            <a:ext cx="5437188" cy="1333055"/>
          </a:xfrm>
        </p:spPr>
        <p:txBody>
          <a:bodyPr vert="horz" wrap="square" lIns="0" tIns="0" rIns="0" bIns="0" rtlCol="0" anchor="t" anchorCtr="0">
            <a:normAutofit/>
          </a:bodyPr>
          <a:lstStyle/>
          <a:p>
            <a:pPr>
              <a:lnSpc>
                <a:spcPct val="90000"/>
              </a:lnSpc>
            </a:pPr>
            <a:r>
              <a:rPr lang="en-US" kern="1200" dirty="0">
                <a:solidFill>
                  <a:schemeClr val="tx1"/>
                </a:solidFill>
                <a:latin typeface="+mj-lt"/>
                <a:ea typeface="+mj-ea"/>
                <a:cs typeface="+mj-cs"/>
              </a:rPr>
              <a:t>Wpływ człowieka na środowisko</a:t>
            </a:r>
          </a:p>
        </p:txBody>
      </p:sp>
      <p:grpSp>
        <p:nvGrpSpPr>
          <p:cNvPr id="74" name="Group 73">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75" name="Freeform: Shape 74">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 name="Obraz 4" descr="Obraz zawierający roślina, kropla rosy&#10;&#10;Opis wygenerowany automatycznie">
            <a:extLst>
              <a:ext uri="{FF2B5EF4-FFF2-40B4-BE49-F238E27FC236}">
                <a16:creationId xmlns:a16="http://schemas.microsoft.com/office/drawing/2014/main" id="{4FD22ED7-6FE0-408A-BA20-F42152E3E563}"/>
              </a:ext>
            </a:extLst>
          </p:cNvPr>
          <p:cNvPicPr>
            <a:picLocks noChangeAspect="1"/>
          </p:cNvPicPr>
          <p:nvPr/>
        </p:nvPicPr>
        <p:blipFill rotWithShape="1">
          <a:blip r:embed="rId2"/>
          <a:srcRect l="3877" r="10199" b="-2"/>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4" name="pole tekstowe 3">
            <a:extLst>
              <a:ext uri="{FF2B5EF4-FFF2-40B4-BE49-F238E27FC236}">
                <a16:creationId xmlns:a16="http://schemas.microsoft.com/office/drawing/2014/main" id="{7A85CC7C-D792-4761-A5F5-0542DCCF8672}"/>
              </a:ext>
            </a:extLst>
          </p:cNvPr>
          <p:cNvSpPr txBox="1"/>
          <p:nvPr/>
        </p:nvSpPr>
        <p:spPr>
          <a:xfrm>
            <a:off x="6636881" y="358452"/>
            <a:ext cx="5340052" cy="4572000"/>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indent="-228600" defTabSz="914400">
              <a:spcAft>
                <a:spcPts val="800"/>
              </a:spcAft>
              <a:buFont typeface="Arial" panose="020B0604020202020204" pitchFamily="34" charset="0"/>
              <a:buChar char="•"/>
            </a:pPr>
            <a:r>
              <a:rPr lang="en-US" dirty="0" err="1">
                <a:solidFill>
                  <a:schemeClr val="tx1">
                    <a:alpha val="60000"/>
                  </a:schemeClr>
                </a:solidFill>
              </a:rPr>
              <a:t>Wszystkie</a:t>
            </a:r>
            <a:r>
              <a:rPr lang="en-US" dirty="0">
                <a:solidFill>
                  <a:schemeClr val="tx1">
                    <a:alpha val="60000"/>
                  </a:schemeClr>
                </a:solidFill>
              </a:rPr>
              <a:t> </a:t>
            </a:r>
            <a:r>
              <a:rPr lang="en-US" dirty="0" err="1">
                <a:solidFill>
                  <a:schemeClr val="tx1">
                    <a:alpha val="60000"/>
                  </a:schemeClr>
                </a:solidFill>
              </a:rPr>
              <a:t>zagrożenia</a:t>
            </a:r>
            <a:r>
              <a:rPr lang="en-US" dirty="0">
                <a:solidFill>
                  <a:schemeClr val="tx1">
                    <a:alpha val="60000"/>
                  </a:schemeClr>
                </a:solidFill>
              </a:rPr>
              <a:t> </a:t>
            </a:r>
            <a:r>
              <a:rPr lang="en-US" dirty="0" err="1">
                <a:solidFill>
                  <a:schemeClr val="tx1">
                    <a:alpha val="60000"/>
                  </a:schemeClr>
                </a:solidFill>
              </a:rPr>
              <a:t>ekologiczne</a:t>
            </a:r>
            <a:r>
              <a:rPr lang="en-US" dirty="0">
                <a:solidFill>
                  <a:schemeClr val="tx1">
                    <a:alpha val="60000"/>
                  </a:schemeClr>
                </a:solidFill>
              </a:rPr>
              <a:t>, z </a:t>
            </a:r>
            <a:r>
              <a:rPr lang="en-US" dirty="0" err="1">
                <a:solidFill>
                  <a:schemeClr val="tx1">
                    <a:alpha val="60000"/>
                  </a:schemeClr>
                </a:solidFill>
              </a:rPr>
              <a:t>którymi</a:t>
            </a:r>
            <a:r>
              <a:rPr lang="en-US" dirty="0">
                <a:solidFill>
                  <a:schemeClr val="tx1">
                    <a:alpha val="60000"/>
                  </a:schemeClr>
                </a:solidFill>
              </a:rPr>
              <a:t> </a:t>
            </a:r>
            <a:r>
              <a:rPr lang="en-US" dirty="0" err="1">
                <a:solidFill>
                  <a:schemeClr val="tx1">
                    <a:alpha val="60000"/>
                  </a:schemeClr>
                </a:solidFill>
              </a:rPr>
              <a:t>zmaga</a:t>
            </a:r>
            <a:r>
              <a:rPr lang="en-US" dirty="0">
                <a:solidFill>
                  <a:schemeClr val="tx1">
                    <a:alpha val="60000"/>
                  </a:schemeClr>
                </a:solidFill>
              </a:rPr>
              <a:t> </a:t>
            </a:r>
            <a:r>
              <a:rPr lang="en-US" dirty="0" err="1">
                <a:solidFill>
                  <a:schemeClr val="tx1">
                    <a:alpha val="60000"/>
                  </a:schemeClr>
                </a:solidFill>
              </a:rPr>
              <a:t>się</a:t>
            </a:r>
            <a:r>
              <a:rPr lang="en-US" dirty="0">
                <a:solidFill>
                  <a:schemeClr val="tx1">
                    <a:alpha val="60000"/>
                  </a:schemeClr>
                </a:solidFill>
              </a:rPr>
              <a:t> </a:t>
            </a:r>
            <a:r>
              <a:rPr lang="en-US" dirty="0" err="1">
                <a:solidFill>
                  <a:schemeClr val="tx1">
                    <a:alpha val="60000"/>
                  </a:schemeClr>
                </a:solidFill>
              </a:rPr>
              <a:t>współczesny</a:t>
            </a:r>
            <a:r>
              <a:rPr lang="en-US" dirty="0">
                <a:solidFill>
                  <a:schemeClr val="tx1">
                    <a:alpha val="60000"/>
                  </a:schemeClr>
                </a:solidFill>
              </a:rPr>
              <a:t> </a:t>
            </a:r>
            <a:r>
              <a:rPr lang="en-US" dirty="0" err="1">
                <a:solidFill>
                  <a:schemeClr val="tx1">
                    <a:alpha val="60000"/>
                  </a:schemeClr>
                </a:solidFill>
              </a:rPr>
              <a:t>świat</a:t>
            </a:r>
            <a:r>
              <a:rPr lang="en-US" dirty="0">
                <a:solidFill>
                  <a:schemeClr val="tx1">
                    <a:alpha val="60000"/>
                  </a:schemeClr>
                </a:solidFill>
              </a:rPr>
              <a:t> </a:t>
            </a:r>
            <a:r>
              <a:rPr lang="en-US" dirty="0" err="1">
                <a:solidFill>
                  <a:schemeClr val="tx1">
                    <a:alpha val="60000"/>
                  </a:schemeClr>
                </a:solidFill>
              </a:rPr>
              <a:t>spowodowane</a:t>
            </a:r>
            <a:r>
              <a:rPr lang="en-US" dirty="0">
                <a:solidFill>
                  <a:schemeClr val="tx1">
                    <a:alpha val="60000"/>
                  </a:schemeClr>
                </a:solidFill>
              </a:rPr>
              <a:t> </a:t>
            </a:r>
            <a:r>
              <a:rPr lang="en-US" dirty="0" err="1">
                <a:solidFill>
                  <a:schemeClr val="tx1">
                    <a:alpha val="60000"/>
                  </a:schemeClr>
                </a:solidFill>
              </a:rPr>
              <a:t>są</a:t>
            </a:r>
            <a:r>
              <a:rPr lang="en-US" dirty="0">
                <a:solidFill>
                  <a:schemeClr val="tx1">
                    <a:alpha val="60000"/>
                  </a:schemeClr>
                </a:solidFill>
              </a:rPr>
              <a:t> </a:t>
            </a:r>
            <a:r>
              <a:rPr lang="en-US" dirty="0" err="1">
                <a:solidFill>
                  <a:schemeClr val="tx1">
                    <a:alpha val="60000"/>
                  </a:schemeClr>
                </a:solidFill>
              </a:rPr>
              <a:t>działalnością</a:t>
            </a:r>
            <a:r>
              <a:rPr lang="en-US" dirty="0">
                <a:solidFill>
                  <a:schemeClr val="tx1">
                    <a:alpha val="60000"/>
                  </a:schemeClr>
                </a:solidFill>
              </a:rPr>
              <a:t> </a:t>
            </a:r>
            <a:r>
              <a:rPr lang="en-US" dirty="0" err="1">
                <a:solidFill>
                  <a:schemeClr val="tx1">
                    <a:alpha val="60000"/>
                  </a:schemeClr>
                </a:solidFill>
              </a:rPr>
              <a:t>człowieka</a:t>
            </a:r>
            <a:r>
              <a:rPr lang="en-US" dirty="0">
                <a:solidFill>
                  <a:schemeClr val="tx1">
                    <a:alpha val="60000"/>
                  </a:schemeClr>
                </a:solidFill>
              </a:rPr>
              <a:t>. Na </a:t>
            </a:r>
            <a:r>
              <a:rPr lang="en-US" dirty="0" err="1">
                <a:solidFill>
                  <a:schemeClr val="tx1">
                    <a:alpha val="60000"/>
                  </a:schemeClr>
                </a:solidFill>
              </a:rPr>
              <a:t>skutek</a:t>
            </a:r>
            <a:r>
              <a:rPr lang="en-US" dirty="0">
                <a:solidFill>
                  <a:schemeClr val="tx1">
                    <a:alpha val="60000"/>
                  </a:schemeClr>
                </a:solidFill>
              </a:rPr>
              <a:t> </a:t>
            </a:r>
            <a:r>
              <a:rPr lang="en-US" dirty="0" err="1">
                <a:solidFill>
                  <a:schemeClr val="tx1">
                    <a:alpha val="60000"/>
                  </a:schemeClr>
                </a:solidFill>
              </a:rPr>
              <a:t>przyrostu</a:t>
            </a:r>
            <a:r>
              <a:rPr lang="en-US" dirty="0">
                <a:solidFill>
                  <a:schemeClr val="tx1">
                    <a:alpha val="60000"/>
                  </a:schemeClr>
                </a:solidFill>
              </a:rPr>
              <a:t> </a:t>
            </a:r>
            <a:r>
              <a:rPr lang="en-US" dirty="0" err="1">
                <a:solidFill>
                  <a:schemeClr val="tx1">
                    <a:alpha val="60000"/>
                  </a:schemeClr>
                </a:solidFill>
              </a:rPr>
              <a:t>naturalnego</a:t>
            </a:r>
            <a:r>
              <a:rPr lang="en-US" dirty="0">
                <a:solidFill>
                  <a:schemeClr val="tx1">
                    <a:alpha val="60000"/>
                  </a:schemeClr>
                </a:solidFill>
              </a:rPr>
              <a:t> </a:t>
            </a:r>
            <a:r>
              <a:rPr lang="en-US" dirty="0" err="1">
                <a:solidFill>
                  <a:schemeClr val="tx1">
                    <a:alpha val="60000"/>
                  </a:schemeClr>
                </a:solidFill>
              </a:rPr>
              <a:t>wzrasta</a:t>
            </a:r>
            <a:r>
              <a:rPr lang="en-US" dirty="0">
                <a:solidFill>
                  <a:schemeClr val="tx1">
                    <a:alpha val="60000"/>
                  </a:schemeClr>
                </a:solidFill>
              </a:rPr>
              <a:t> </a:t>
            </a:r>
            <a:r>
              <a:rPr lang="en-US" dirty="0" err="1">
                <a:solidFill>
                  <a:schemeClr val="tx1">
                    <a:alpha val="60000"/>
                  </a:schemeClr>
                </a:solidFill>
              </a:rPr>
              <a:t>potrzeba</a:t>
            </a:r>
            <a:r>
              <a:rPr lang="en-US" dirty="0">
                <a:solidFill>
                  <a:schemeClr val="tx1">
                    <a:alpha val="60000"/>
                  </a:schemeClr>
                </a:solidFill>
              </a:rPr>
              <a:t> </a:t>
            </a:r>
            <a:r>
              <a:rPr lang="en-US" dirty="0" err="1">
                <a:solidFill>
                  <a:schemeClr val="tx1">
                    <a:alpha val="60000"/>
                  </a:schemeClr>
                </a:solidFill>
              </a:rPr>
              <a:t>degradacji</a:t>
            </a:r>
            <a:r>
              <a:rPr lang="en-US" dirty="0">
                <a:solidFill>
                  <a:schemeClr val="tx1">
                    <a:alpha val="60000"/>
                  </a:schemeClr>
                </a:solidFill>
              </a:rPr>
              <a:t> </a:t>
            </a:r>
            <a:r>
              <a:rPr lang="en-US" dirty="0" err="1">
                <a:solidFill>
                  <a:schemeClr val="tx1">
                    <a:alpha val="60000"/>
                  </a:schemeClr>
                </a:solidFill>
              </a:rPr>
              <a:t>środowiska</a:t>
            </a:r>
            <a:r>
              <a:rPr lang="en-US" dirty="0">
                <a:solidFill>
                  <a:schemeClr val="tx1">
                    <a:alpha val="60000"/>
                  </a:schemeClr>
                </a:solidFill>
              </a:rPr>
              <a:t> w </a:t>
            </a:r>
            <a:r>
              <a:rPr lang="en-US" dirty="0" err="1">
                <a:solidFill>
                  <a:schemeClr val="tx1">
                    <a:alpha val="60000"/>
                  </a:schemeClr>
                </a:solidFill>
              </a:rPr>
              <a:t>celu</a:t>
            </a:r>
            <a:r>
              <a:rPr lang="en-US" dirty="0">
                <a:solidFill>
                  <a:schemeClr val="tx1">
                    <a:alpha val="60000"/>
                  </a:schemeClr>
                </a:solidFill>
              </a:rPr>
              <a:t> </a:t>
            </a:r>
            <a:r>
              <a:rPr lang="en-US" dirty="0" err="1">
                <a:solidFill>
                  <a:schemeClr val="tx1">
                    <a:alpha val="60000"/>
                  </a:schemeClr>
                </a:solidFill>
              </a:rPr>
              <a:t>zaspokojenia</a:t>
            </a:r>
            <a:r>
              <a:rPr lang="en-US" dirty="0">
                <a:solidFill>
                  <a:schemeClr val="tx1">
                    <a:alpha val="60000"/>
                  </a:schemeClr>
                </a:solidFill>
              </a:rPr>
              <a:t> </a:t>
            </a:r>
            <a:r>
              <a:rPr lang="en-US" dirty="0" err="1">
                <a:solidFill>
                  <a:schemeClr val="tx1">
                    <a:alpha val="60000"/>
                  </a:schemeClr>
                </a:solidFill>
              </a:rPr>
              <a:t>potrzeb</a:t>
            </a:r>
            <a:r>
              <a:rPr lang="en-US" dirty="0">
                <a:solidFill>
                  <a:schemeClr val="tx1">
                    <a:alpha val="60000"/>
                  </a:schemeClr>
                </a:solidFill>
              </a:rPr>
              <a:t> </a:t>
            </a:r>
            <a:r>
              <a:rPr lang="en-US" dirty="0" err="1">
                <a:solidFill>
                  <a:schemeClr val="tx1">
                    <a:alpha val="60000"/>
                  </a:schemeClr>
                </a:solidFill>
              </a:rPr>
              <a:t>ludzkich</a:t>
            </a:r>
            <a:r>
              <a:rPr lang="en-US" dirty="0">
                <a:solidFill>
                  <a:schemeClr val="tx1">
                    <a:alpha val="60000"/>
                  </a:schemeClr>
                </a:solidFill>
              </a:rPr>
              <a:t>. Ma to </a:t>
            </a:r>
            <a:r>
              <a:rPr lang="en-US" dirty="0" err="1">
                <a:solidFill>
                  <a:schemeClr val="tx1">
                    <a:alpha val="60000"/>
                  </a:schemeClr>
                </a:solidFill>
              </a:rPr>
              <a:t>głównie</a:t>
            </a:r>
            <a:r>
              <a:rPr lang="en-US" dirty="0">
                <a:solidFill>
                  <a:schemeClr val="tx1">
                    <a:alpha val="60000"/>
                  </a:schemeClr>
                </a:solidFill>
              </a:rPr>
              <a:t> </a:t>
            </a:r>
            <a:r>
              <a:rPr lang="en-US" dirty="0" err="1">
                <a:solidFill>
                  <a:schemeClr val="tx1">
                    <a:alpha val="60000"/>
                  </a:schemeClr>
                </a:solidFill>
              </a:rPr>
              <a:t>związek</a:t>
            </a:r>
            <a:r>
              <a:rPr lang="en-US" dirty="0">
                <a:solidFill>
                  <a:schemeClr val="tx1">
                    <a:alpha val="60000"/>
                  </a:schemeClr>
                </a:solidFill>
              </a:rPr>
              <a:t> </a:t>
            </a:r>
            <a:r>
              <a:rPr lang="en-US" dirty="0" err="1">
                <a:solidFill>
                  <a:schemeClr val="tx1">
                    <a:alpha val="60000"/>
                  </a:schemeClr>
                </a:solidFill>
              </a:rPr>
              <a:t>ze</a:t>
            </a:r>
            <a:r>
              <a:rPr lang="en-US" dirty="0">
                <a:solidFill>
                  <a:schemeClr val="tx1">
                    <a:alpha val="60000"/>
                  </a:schemeClr>
                </a:solidFill>
              </a:rPr>
              <a:t> </a:t>
            </a:r>
            <a:r>
              <a:rPr lang="en-US" dirty="0" err="1">
                <a:solidFill>
                  <a:schemeClr val="tx1">
                    <a:alpha val="60000"/>
                  </a:schemeClr>
                </a:solidFill>
              </a:rPr>
              <a:t>zwiększająca</a:t>
            </a:r>
            <a:r>
              <a:rPr lang="en-US" dirty="0">
                <a:solidFill>
                  <a:schemeClr val="tx1">
                    <a:alpha val="60000"/>
                  </a:schemeClr>
                </a:solidFill>
              </a:rPr>
              <a:t> </a:t>
            </a:r>
            <a:r>
              <a:rPr lang="en-US" dirty="0" err="1">
                <a:solidFill>
                  <a:schemeClr val="tx1">
                    <a:alpha val="60000"/>
                  </a:schemeClr>
                </a:solidFill>
              </a:rPr>
              <a:t>się</a:t>
            </a:r>
            <a:r>
              <a:rPr lang="en-US" dirty="0">
                <a:solidFill>
                  <a:schemeClr val="tx1">
                    <a:alpha val="60000"/>
                  </a:schemeClr>
                </a:solidFill>
              </a:rPr>
              <a:t> </a:t>
            </a:r>
            <a:r>
              <a:rPr lang="en-US" dirty="0" err="1">
                <a:solidFill>
                  <a:schemeClr val="tx1">
                    <a:alpha val="60000"/>
                  </a:schemeClr>
                </a:solidFill>
              </a:rPr>
              <a:t>ilością</a:t>
            </a:r>
            <a:r>
              <a:rPr lang="en-US" dirty="0">
                <a:solidFill>
                  <a:schemeClr val="tx1">
                    <a:alpha val="60000"/>
                  </a:schemeClr>
                </a:solidFill>
              </a:rPr>
              <a:t> </a:t>
            </a:r>
            <a:r>
              <a:rPr lang="en-US" dirty="0" err="1">
                <a:solidFill>
                  <a:schemeClr val="tx1">
                    <a:alpha val="60000"/>
                  </a:schemeClr>
                </a:solidFill>
              </a:rPr>
              <a:t>wytwarzanych</a:t>
            </a:r>
            <a:r>
              <a:rPr lang="en-US" dirty="0">
                <a:solidFill>
                  <a:schemeClr val="tx1">
                    <a:alpha val="60000"/>
                  </a:schemeClr>
                </a:solidFill>
              </a:rPr>
              <a:t> </a:t>
            </a:r>
            <a:r>
              <a:rPr lang="en-US" dirty="0" err="1">
                <a:solidFill>
                  <a:schemeClr val="tx1">
                    <a:alpha val="60000"/>
                  </a:schemeClr>
                </a:solidFill>
              </a:rPr>
              <a:t>spalin</a:t>
            </a:r>
            <a:r>
              <a:rPr lang="en-US" dirty="0">
                <a:solidFill>
                  <a:schemeClr val="tx1">
                    <a:alpha val="60000"/>
                  </a:schemeClr>
                </a:solidFill>
              </a:rPr>
              <a:t>, a </a:t>
            </a:r>
            <a:r>
              <a:rPr lang="en-US" dirty="0" err="1">
                <a:solidFill>
                  <a:schemeClr val="tx1">
                    <a:alpha val="60000"/>
                  </a:schemeClr>
                </a:solidFill>
              </a:rPr>
              <a:t>także</a:t>
            </a:r>
            <a:r>
              <a:rPr lang="en-US" dirty="0">
                <a:solidFill>
                  <a:schemeClr val="tx1">
                    <a:alpha val="60000"/>
                  </a:schemeClr>
                </a:solidFill>
              </a:rPr>
              <a:t> </a:t>
            </a:r>
            <a:r>
              <a:rPr lang="en-US" b="1" dirty="0" err="1">
                <a:solidFill>
                  <a:schemeClr val="tx1">
                    <a:alpha val="60000"/>
                  </a:schemeClr>
                </a:solidFill>
              </a:rPr>
              <a:t>wzrostem</a:t>
            </a:r>
            <a:r>
              <a:rPr lang="en-US" b="1" dirty="0">
                <a:solidFill>
                  <a:schemeClr val="tx1">
                    <a:alpha val="60000"/>
                  </a:schemeClr>
                </a:solidFill>
              </a:rPr>
              <a:t> </a:t>
            </a:r>
            <a:r>
              <a:rPr lang="en-US" b="1" dirty="0" err="1">
                <a:solidFill>
                  <a:schemeClr val="tx1">
                    <a:alpha val="60000"/>
                  </a:schemeClr>
                </a:solidFill>
              </a:rPr>
              <a:t>liczby</a:t>
            </a:r>
            <a:r>
              <a:rPr lang="en-US" b="1" dirty="0">
                <a:solidFill>
                  <a:schemeClr val="tx1">
                    <a:alpha val="60000"/>
                  </a:schemeClr>
                </a:solidFill>
              </a:rPr>
              <a:t> </a:t>
            </a:r>
            <a:r>
              <a:rPr lang="en-US" b="1" dirty="0" err="1">
                <a:solidFill>
                  <a:schemeClr val="tx1">
                    <a:alpha val="60000"/>
                  </a:schemeClr>
                </a:solidFill>
              </a:rPr>
              <a:t>odpadów</a:t>
            </a:r>
            <a:r>
              <a:rPr lang="en-US" b="1" dirty="0">
                <a:solidFill>
                  <a:schemeClr val="tx1">
                    <a:alpha val="60000"/>
                  </a:schemeClr>
                </a:solidFill>
              </a:rPr>
              <a:t> </a:t>
            </a:r>
            <a:r>
              <a:rPr lang="en-US" b="1" dirty="0" err="1">
                <a:solidFill>
                  <a:schemeClr val="tx1">
                    <a:alpha val="60000"/>
                  </a:schemeClr>
                </a:solidFill>
              </a:rPr>
              <a:t>komunalnych</a:t>
            </a:r>
            <a:r>
              <a:rPr lang="en-US" dirty="0">
                <a:solidFill>
                  <a:schemeClr val="tx1">
                    <a:alpha val="60000"/>
                  </a:schemeClr>
                </a:solidFill>
              </a:rPr>
              <a:t> </a:t>
            </a:r>
            <a:r>
              <a:rPr lang="en-US" dirty="0" err="1">
                <a:solidFill>
                  <a:schemeClr val="tx1">
                    <a:alpha val="60000"/>
                  </a:schemeClr>
                </a:solidFill>
              </a:rPr>
              <a:t>oraz</a:t>
            </a:r>
            <a:r>
              <a:rPr lang="en-US" dirty="0">
                <a:solidFill>
                  <a:schemeClr val="tx1">
                    <a:alpha val="60000"/>
                  </a:schemeClr>
                </a:solidFill>
              </a:rPr>
              <a:t> </a:t>
            </a:r>
            <a:r>
              <a:rPr lang="en-US" dirty="0" err="1">
                <a:solidFill>
                  <a:schemeClr val="tx1">
                    <a:alpha val="60000"/>
                  </a:schemeClr>
                </a:solidFill>
              </a:rPr>
              <a:t>poprodukcyjnych</a:t>
            </a:r>
            <a:r>
              <a:rPr lang="en-US" dirty="0">
                <a:solidFill>
                  <a:schemeClr val="tx1">
                    <a:alpha val="60000"/>
                  </a:schemeClr>
                </a:solidFill>
              </a:rPr>
              <a:t> </a:t>
            </a:r>
            <a:r>
              <a:rPr lang="en-US" dirty="0" err="1">
                <a:solidFill>
                  <a:schemeClr val="tx1">
                    <a:alpha val="60000"/>
                  </a:schemeClr>
                </a:solidFill>
              </a:rPr>
              <a:t>i</a:t>
            </a:r>
            <a:r>
              <a:rPr lang="en-US" dirty="0">
                <a:solidFill>
                  <a:schemeClr val="tx1">
                    <a:alpha val="60000"/>
                  </a:schemeClr>
                </a:solidFill>
              </a:rPr>
              <a:t> </a:t>
            </a:r>
            <a:r>
              <a:rPr lang="en-US" dirty="0" err="1">
                <a:solidFill>
                  <a:schemeClr val="tx1">
                    <a:alpha val="60000"/>
                  </a:schemeClr>
                </a:solidFill>
              </a:rPr>
              <a:t>tylko</a:t>
            </a:r>
            <a:r>
              <a:rPr lang="en-US" dirty="0">
                <a:solidFill>
                  <a:schemeClr val="tx1">
                    <a:alpha val="60000"/>
                  </a:schemeClr>
                </a:solidFill>
              </a:rPr>
              <a:t> </a:t>
            </a:r>
            <a:r>
              <a:rPr lang="en-US" dirty="0" err="1">
                <a:solidFill>
                  <a:schemeClr val="tx1">
                    <a:alpha val="60000"/>
                  </a:schemeClr>
                </a:solidFill>
              </a:rPr>
              <a:t>częściowo</a:t>
            </a:r>
            <a:r>
              <a:rPr lang="en-US" dirty="0">
                <a:solidFill>
                  <a:schemeClr val="tx1">
                    <a:alpha val="60000"/>
                  </a:schemeClr>
                </a:solidFill>
              </a:rPr>
              <a:t> </a:t>
            </a:r>
            <a:r>
              <a:rPr lang="en-US" dirty="0" err="1">
                <a:solidFill>
                  <a:schemeClr val="tx1">
                    <a:alpha val="60000"/>
                  </a:schemeClr>
                </a:solidFill>
              </a:rPr>
              <a:t>problemy</a:t>
            </a:r>
            <a:r>
              <a:rPr lang="en-US" dirty="0">
                <a:solidFill>
                  <a:schemeClr val="tx1">
                    <a:alpha val="60000"/>
                  </a:schemeClr>
                </a:solidFill>
              </a:rPr>
              <a:t> </a:t>
            </a:r>
            <a:r>
              <a:rPr lang="en-US" dirty="0" err="1">
                <a:solidFill>
                  <a:schemeClr val="tx1">
                    <a:alpha val="60000"/>
                  </a:schemeClr>
                </a:solidFill>
              </a:rPr>
              <a:t>rozwiązuje</a:t>
            </a:r>
            <a:r>
              <a:rPr lang="en-US" dirty="0">
                <a:solidFill>
                  <a:schemeClr val="tx1">
                    <a:alpha val="60000"/>
                  </a:schemeClr>
                </a:solidFill>
              </a:rPr>
              <a:t> </a:t>
            </a:r>
            <a:r>
              <a:rPr lang="en-US" dirty="0">
                <a:solidFill>
                  <a:schemeClr val="tx1">
                    <a:alpha val="60000"/>
                  </a:schemeClr>
                </a:solidFill>
                <a:hlinkClick r:id="rId3">
                  <a:extLst>
                    <a:ext uri="{A12FA001-AC4F-418D-AE19-62706E023703}">
                      <ahyp:hlinkClr xmlns:ahyp="http://schemas.microsoft.com/office/drawing/2018/hyperlinkcolor" val="tx"/>
                    </a:ext>
                  </a:extLst>
                </a:hlinkClick>
              </a:rPr>
              <a:t>recykling</a:t>
            </a:r>
            <a:r>
              <a:rPr lang="en-US" dirty="0">
                <a:solidFill>
                  <a:schemeClr val="tx1">
                    <a:alpha val="60000"/>
                  </a:schemeClr>
                </a:solidFill>
              </a:rPr>
              <a:t>. </a:t>
            </a:r>
            <a:r>
              <a:rPr lang="en-US" err="1">
                <a:solidFill>
                  <a:schemeClr val="tx1">
                    <a:alpha val="60000"/>
                  </a:schemeClr>
                </a:solidFill>
              </a:rPr>
              <a:t>Jeżeli</a:t>
            </a:r>
            <a:r>
              <a:rPr lang="en-US" dirty="0">
                <a:solidFill>
                  <a:schemeClr val="tx1">
                    <a:alpha val="60000"/>
                  </a:schemeClr>
                </a:solidFill>
              </a:rPr>
              <a:t> </a:t>
            </a:r>
            <a:r>
              <a:rPr lang="en-US" err="1">
                <a:solidFill>
                  <a:schemeClr val="tx1">
                    <a:alpha val="60000"/>
                  </a:schemeClr>
                </a:solidFill>
              </a:rPr>
              <a:t>nie</a:t>
            </a:r>
            <a:r>
              <a:rPr lang="en-US" dirty="0">
                <a:solidFill>
                  <a:schemeClr val="tx1">
                    <a:alpha val="60000"/>
                  </a:schemeClr>
                </a:solidFill>
              </a:rPr>
              <a:t> </a:t>
            </a:r>
            <a:r>
              <a:rPr lang="en-US" err="1">
                <a:solidFill>
                  <a:schemeClr val="tx1">
                    <a:alpha val="60000"/>
                  </a:schemeClr>
                </a:solidFill>
              </a:rPr>
              <a:t>będą</a:t>
            </a:r>
            <a:r>
              <a:rPr lang="en-US" dirty="0">
                <a:solidFill>
                  <a:schemeClr val="tx1">
                    <a:alpha val="60000"/>
                  </a:schemeClr>
                </a:solidFill>
              </a:rPr>
              <a:t> </a:t>
            </a:r>
            <a:r>
              <a:rPr lang="en-US" err="1">
                <a:solidFill>
                  <a:schemeClr val="tx1">
                    <a:alpha val="60000"/>
                  </a:schemeClr>
                </a:solidFill>
              </a:rPr>
              <a:t>podejmowane</a:t>
            </a:r>
            <a:r>
              <a:rPr lang="en-US" dirty="0">
                <a:solidFill>
                  <a:schemeClr val="tx1">
                    <a:alpha val="60000"/>
                  </a:schemeClr>
                </a:solidFill>
              </a:rPr>
              <a:t> </a:t>
            </a:r>
            <a:r>
              <a:rPr lang="en-US" err="1">
                <a:solidFill>
                  <a:schemeClr val="tx1">
                    <a:alpha val="60000"/>
                  </a:schemeClr>
                </a:solidFill>
              </a:rPr>
              <a:t>żadne</a:t>
            </a:r>
            <a:r>
              <a:rPr lang="en-US" dirty="0">
                <a:solidFill>
                  <a:schemeClr val="tx1">
                    <a:alpha val="60000"/>
                  </a:schemeClr>
                </a:solidFill>
              </a:rPr>
              <a:t> </a:t>
            </a:r>
            <a:r>
              <a:rPr lang="en-US" err="1">
                <a:solidFill>
                  <a:schemeClr val="tx1">
                    <a:alpha val="60000"/>
                  </a:schemeClr>
                </a:solidFill>
              </a:rPr>
              <a:t>działania</a:t>
            </a:r>
            <a:r>
              <a:rPr lang="en-US" dirty="0">
                <a:solidFill>
                  <a:schemeClr val="tx1">
                    <a:alpha val="60000"/>
                  </a:schemeClr>
                </a:solidFill>
              </a:rPr>
              <a:t> </a:t>
            </a:r>
            <a:r>
              <a:rPr lang="en-US" err="1">
                <a:solidFill>
                  <a:schemeClr val="tx1">
                    <a:alpha val="60000"/>
                  </a:schemeClr>
                </a:solidFill>
              </a:rPr>
              <a:t>zapobiegawcze</a:t>
            </a:r>
            <a:r>
              <a:rPr lang="en-US" dirty="0">
                <a:solidFill>
                  <a:schemeClr val="tx1">
                    <a:alpha val="60000"/>
                  </a:schemeClr>
                </a:solidFill>
              </a:rPr>
              <a:t>, </a:t>
            </a:r>
            <a:r>
              <a:rPr lang="en-US" err="1">
                <a:solidFill>
                  <a:schemeClr val="tx1">
                    <a:alpha val="60000"/>
                  </a:schemeClr>
                </a:solidFill>
              </a:rPr>
              <a:t>człowiek</a:t>
            </a:r>
            <a:r>
              <a:rPr lang="en-US" dirty="0">
                <a:solidFill>
                  <a:schemeClr val="tx1">
                    <a:alpha val="60000"/>
                  </a:schemeClr>
                </a:solidFill>
              </a:rPr>
              <a:t> </a:t>
            </a:r>
            <a:r>
              <a:rPr lang="en-US" err="1">
                <a:solidFill>
                  <a:schemeClr val="tx1">
                    <a:alpha val="60000"/>
                  </a:schemeClr>
                </a:solidFill>
              </a:rPr>
              <a:t>doprowadzi</a:t>
            </a:r>
            <a:r>
              <a:rPr lang="en-US" dirty="0">
                <a:solidFill>
                  <a:schemeClr val="tx1">
                    <a:alpha val="60000"/>
                  </a:schemeClr>
                </a:solidFill>
              </a:rPr>
              <a:t> do </a:t>
            </a:r>
            <a:r>
              <a:rPr lang="en-US" err="1">
                <a:solidFill>
                  <a:schemeClr val="tx1">
                    <a:alpha val="60000"/>
                  </a:schemeClr>
                </a:solidFill>
              </a:rPr>
              <a:t>nieuniknionej</a:t>
            </a:r>
            <a:r>
              <a:rPr lang="en-US" dirty="0">
                <a:solidFill>
                  <a:schemeClr val="tx1">
                    <a:alpha val="60000"/>
                  </a:schemeClr>
                </a:solidFill>
              </a:rPr>
              <a:t> </a:t>
            </a:r>
            <a:r>
              <a:rPr lang="en-US" err="1">
                <a:solidFill>
                  <a:schemeClr val="tx1">
                    <a:alpha val="60000"/>
                  </a:schemeClr>
                </a:solidFill>
              </a:rPr>
              <a:t>katastrofy</a:t>
            </a:r>
            <a:r>
              <a:rPr lang="en-US" dirty="0">
                <a:solidFill>
                  <a:schemeClr val="tx1">
                    <a:alpha val="60000"/>
                  </a:schemeClr>
                </a:solidFill>
              </a:rPr>
              <a:t> </a:t>
            </a:r>
            <a:r>
              <a:rPr lang="en-US" err="1">
                <a:solidFill>
                  <a:schemeClr val="tx1">
                    <a:alpha val="60000"/>
                  </a:schemeClr>
                </a:solidFill>
              </a:rPr>
              <a:t>ekologicznej</a:t>
            </a:r>
            <a:r>
              <a:rPr lang="en-US" dirty="0">
                <a:solidFill>
                  <a:schemeClr val="tx1">
                    <a:alpha val="60000"/>
                  </a:schemeClr>
                </a:solidFill>
              </a:rPr>
              <a:t>.</a:t>
            </a:r>
            <a:endParaRPr lang="en-US">
              <a:solidFill>
                <a:schemeClr val="tx1">
                  <a:alpha val="60000"/>
                </a:schemeClr>
              </a:solidFill>
              <a:ea typeface="Source Sans Pro"/>
            </a:endParaRPr>
          </a:p>
          <a:p>
            <a:pPr indent="-228600" defTabSz="914400">
              <a:spcAft>
                <a:spcPts val="800"/>
              </a:spcAft>
              <a:buFont typeface="Arial" panose="020B0604020202020204" pitchFamily="34" charset="0"/>
              <a:buChar char="•"/>
            </a:pPr>
            <a:r>
              <a:rPr lang="en-US" err="1">
                <a:solidFill>
                  <a:schemeClr val="tx1">
                    <a:alpha val="60000"/>
                  </a:schemeClr>
                </a:solidFill>
              </a:rPr>
              <a:t>Każdego</a:t>
            </a:r>
            <a:r>
              <a:rPr lang="en-US" dirty="0">
                <a:solidFill>
                  <a:schemeClr val="tx1">
                    <a:alpha val="60000"/>
                  </a:schemeClr>
                </a:solidFill>
              </a:rPr>
              <a:t> </a:t>
            </a:r>
            <a:r>
              <a:rPr lang="en-US" err="1">
                <a:solidFill>
                  <a:schemeClr val="tx1">
                    <a:alpha val="60000"/>
                  </a:schemeClr>
                </a:solidFill>
              </a:rPr>
              <a:t>dnia</a:t>
            </a:r>
            <a:r>
              <a:rPr lang="en-US" dirty="0">
                <a:solidFill>
                  <a:schemeClr val="tx1">
                    <a:alpha val="60000"/>
                  </a:schemeClr>
                </a:solidFill>
              </a:rPr>
              <a:t> </a:t>
            </a:r>
            <a:r>
              <a:rPr lang="en-US" err="1">
                <a:solidFill>
                  <a:schemeClr val="tx1">
                    <a:alpha val="60000"/>
                  </a:schemeClr>
                </a:solidFill>
              </a:rPr>
              <a:t>jesteśmy</a:t>
            </a:r>
            <a:r>
              <a:rPr lang="en-US" dirty="0">
                <a:solidFill>
                  <a:schemeClr val="tx1">
                    <a:alpha val="60000"/>
                  </a:schemeClr>
                </a:solidFill>
              </a:rPr>
              <a:t> </a:t>
            </a:r>
            <a:r>
              <a:rPr lang="en-US" err="1">
                <a:solidFill>
                  <a:schemeClr val="tx1">
                    <a:alpha val="60000"/>
                  </a:schemeClr>
                </a:solidFill>
              </a:rPr>
              <a:t>świadkami</a:t>
            </a:r>
            <a:r>
              <a:rPr lang="en-US" dirty="0">
                <a:solidFill>
                  <a:schemeClr val="tx1">
                    <a:alpha val="60000"/>
                  </a:schemeClr>
                </a:solidFill>
              </a:rPr>
              <a:t> </a:t>
            </a:r>
            <a:r>
              <a:rPr lang="en-US" err="1">
                <a:solidFill>
                  <a:schemeClr val="tx1">
                    <a:alpha val="60000"/>
                  </a:schemeClr>
                </a:solidFill>
              </a:rPr>
              <a:t>występujących</a:t>
            </a:r>
            <a:r>
              <a:rPr lang="en-US" dirty="0">
                <a:solidFill>
                  <a:schemeClr val="tx1">
                    <a:alpha val="60000"/>
                  </a:schemeClr>
                </a:solidFill>
              </a:rPr>
              <a:t> </a:t>
            </a:r>
            <a:r>
              <a:rPr lang="en-US" err="1">
                <a:solidFill>
                  <a:schemeClr val="tx1">
                    <a:alpha val="60000"/>
                  </a:schemeClr>
                </a:solidFill>
              </a:rPr>
              <a:t>problemów</a:t>
            </a:r>
            <a:r>
              <a:rPr lang="en-US" dirty="0">
                <a:solidFill>
                  <a:schemeClr val="tx1">
                    <a:alpha val="60000"/>
                  </a:schemeClr>
                </a:solidFill>
              </a:rPr>
              <a:t> </a:t>
            </a:r>
            <a:r>
              <a:rPr lang="en-US" err="1">
                <a:solidFill>
                  <a:schemeClr val="tx1">
                    <a:alpha val="60000"/>
                  </a:schemeClr>
                </a:solidFill>
              </a:rPr>
              <a:t>ekologicznych</a:t>
            </a:r>
            <a:r>
              <a:rPr lang="en-US" dirty="0">
                <a:solidFill>
                  <a:schemeClr val="tx1">
                    <a:alpha val="60000"/>
                  </a:schemeClr>
                </a:solidFill>
              </a:rPr>
              <a:t> </a:t>
            </a:r>
            <a:r>
              <a:rPr lang="en-US" err="1">
                <a:solidFill>
                  <a:schemeClr val="tx1">
                    <a:alpha val="60000"/>
                  </a:schemeClr>
                </a:solidFill>
              </a:rPr>
              <a:t>na</a:t>
            </a:r>
            <a:r>
              <a:rPr lang="en-US" dirty="0">
                <a:solidFill>
                  <a:schemeClr val="tx1">
                    <a:alpha val="60000"/>
                  </a:schemeClr>
                </a:solidFill>
              </a:rPr>
              <a:t> </a:t>
            </a:r>
            <a:r>
              <a:rPr lang="en-US" err="1">
                <a:solidFill>
                  <a:schemeClr val="tx1">
                    <a:alpha val="60000"/>
                  </a:schemeClr>
                </a:solidFill>
              </a:rPr>
              <a:t>Ziemi</a:t>
            </a:r>
            <a:r>
              <a:rPr lang="en-US" dirty="0">
                <a:solidFill>
                  <a:schemeClr val="tx1">
                    <a:alpha val="60000"/>
                  </a:schemeClr>
                </a:solidFill>
              </a:rPr>
              <a:t>. </a:t>
            </a:r>
            <a:r>
              <a:rPr lang="en-US" err="1">
                <a:solidFill>
                  <a:schemeClr val="tx1">
                    <a:alpha val="60000"/>
                  </a:schemeClr>
                </a:solidFill>
              </a:rPr>
              <a:t>Dzięki</a:t>
            </a:r>
            <a:r>
              <a:rPr lang="en-US" dirty="0">
                <a:solidFill>
                  <a:schemeClr val="tx1">
                    <a:alpha val="60000"/>
                  </a:schemeClr>
                </a:solidFill>
              </a:rPr>
              <a:t> </a:t>
            </a:r>
            <a:r>
              <a:rPr lang="en-US" err="1">
                <a:solidFill>
                  <a:schemeClr val="tx1">
                    <a:alpha val="60000"/>
                  </a:schemeClr>
                </a:solidFill>
              </a:rPr>
              <a:t>rosnącej</a:t>
            </a:r>
            <a:r>
              <a:rPr lang="en-US" dirty="0">
                <a:solidFill>
                  <a:schemeClr val="tx1">
                    <a:alpha val="60000"/>
                  </a:schemeClr>
                </a:solidFill>
              </a:rPr>
              <a:t> </a:t>
            </a:r>
            <a:r>
              <a:rPr lang="en-US" err="1">
                <a:solidFill>
                  <a:schemeClr val="tx1">
                    <a:alpha val="60000"/>
                  </a:schemeClr>
                </a:solidFill>
              </a:rPr>
              <a:t>świadomości</a:t>
            </a:r>
            <a:r>
              <a:rPr lang="en-US" dirty="0">
                <a:solidFill>
                  <a:schemeClr val="tx1">
                    <a:alpha val="60000"/>
                  </a:schemeClr>
                </a:solidFill>
              </a:rPr>
              <a:t> </a:t>
            </a:r>
            <a:r>
              <a:rPr lang="en-US" err="1">
                <a:solidFill>
                  <a:schemeClr val="tx1">
                    <a:alpha val="60000"/>
                  </a:schemeClr>
                </a:solidFill>
              </a:rPr>
              <a:t>na</a:t>
            </a:r>
            <a:r>
              <a:rPr lang="en-US" dirty="0">
                <a:solidFill>
                  <a:schemeClr val="tx1">
                    <a:alpha val="60000"/>
                  </a:schemeClr>
                </a:solidFill>
              </a:rPr>
              <a:t> </a:t>
            </a:r>
            <a:r>
              <a:rPr lang="en-US" err="1">
                <a:solidFill>
                  <a:schemeClr val="tx1">
                    <a:alpha val="60000"/>
                  </a:schemeClr>
                </a:solidFill>
              </a:rPr>
              <a:t>temat</a:t>
            </a:r>
            <a:r>
              <a:rPr lang="en-US" dirty="0">
                <a:solidFill>
                  <a:schemeClr val="tx1">
                    <a:alpha val="60000"/>
                  </a:schemeClr>
                </a:solidFill>
              </a:rPr>
              <a:t> </a:t>
            </a:r>
            <a:r>
              <a:rPr lang="en-US" err="1">
                <a:solidFill>
                  <a:schemeClr val="tx1">
                    <a:alpha val="60000"/>
                  </a:schemeClr>
                </a:solidFill>
              </a:rPr>
              <a:t>ochrony</a:t>
            </a:r>
            <a:r>
              <a:rPr lang="en-US" dirty="0">
                <a:solidFill>
                  <a:schemeClr val="tx1">
                    <a:alpha val="60000"/>
                  </a:schemeClr>
                </a:solidFill>
              </a:rPr>
              <a:t> </a:t>
            </a:r>
            <a:r>
              <a:rPr lang="en-US" err="1">
                <a:solidFill>
                  <a:schemeClr val="tx1">
                    <a:alpha val="60000"/>
                  </a:schemeClr>
                </a:solidFill>
              </a:rPr>
              <a:t>środowiska</a:t>
            </a:r>
            <a:r>
              <a:rPr lang="en-US" dirty="0">
                <a:solidFill>
                  <a:schemeClr val="tx1">
                    <a:alpha val="60000"/>
                  </a:schemeClr>
                </a:solidFill>
              </a:rPr>
              <a:t>, </a:t>
            </a:r>
            <a:r>
              <a:rPr lang="en-US" err="1">
                <a:solidFill>
                  <a:schemeClr val="tx1">
                    <a:alpha val="60000"/>
                  </a:schemeClr>
                </a:solidFill>
              </a:rPr>
              <a:t>podejmowane</a:t>
            </a:r>
            <a:r>
              <a:rPr lang="en-US" dirty="0">
                <a:solidFill>
                  <a:schemeClr val="tx1">
                    <a:alpha val="60000"/>
                  </a:schemeClr>
                </a:solidFill>
              </a:rPr>
              <a:t> </a:t>
            </a:r>
            <a:r>
              <a:rPr lang="en-US" err="1">
                <a:solidFill>
                  <a:schemeClr val="tx1">
                    <a:alpha val="60000"/>
                  </a:schemeClr>
                </a:solidFill>
              </a:rPr>
              <a:t>są</a:t>
            </a:r>
            <a:r>
              <a:rPr lang="en-US" dirty="0">
                <a:solidFill>
                  <a:schemeClr val="tx1">
                    <a:alpha val="60000"/>
                  </a:schemeClr>
                </a:solidFill>
              </a:rPr>
              <a:t> </a:t>
            </a:r>
            <a:r>
              <a:rPr lang="en-US" b="1" err="1">
                <a:solidFill>
                  <a:schemeClr val="tx1">
                    <a:alpha val="60000"/>
                  </a:schemeClr>
                </a:solidFill>
              </a:rPr>
              <a:t>działania</a:t>
            </a:r>
            <a:r>
              <a:rPr lang="en-US" b="1" dirty="0">
                <a:solidFill>
                  <a:schemeClr val="tx1">
                    <a:alpha val="60000"/>
                  </a:schemeClr>
                </a:solidFill>
              </a:rPr>
              <a:t> </a:t>
            </a:r>
            <a:r>
              <a:rPr lang="en-US" b="1" err="1">
                <a:solidFill>
                  <a:schemeClr val="tx1">
                    <a:alpha val="60000"/>
                  </a:schemeClr>
                </a:solidFill>
              </a:rPr>
              <a:t>proekologiczne</a:t>
            </a:r>
            <a:r>
              <a:rPr lang="en-US" dirty="0">
                <a:solidFill>
                  <a:schemeClr val="tx1">
                    <a:alpha val="60000"/>
                  </a:schemeClr>
                </a:solidFill>
              </a:rPr>
              <a:t> w </a:t>
            </a:r>
            <a:r>
              <a:rPr lang="en-US" err="1">
                <a:solidFill>
                  <a:schemeClr val="tx1">
                    <a:alpha val="60000"/>
                  </a:schemeClr>
                </a:solidFill>
              </a:rPr>
              <a:t>formie</a:t>
            </a:r>
            <a:r>
              <a:rPr lang="en-US" dirty="0">
                <a:solidFill>
                  <a:schemeClr val="tx1">
                    <a:alpha val="60000"/>
                  </a:schemeClr>
                </a:solidFill>
              </a:rPr>
              <a:t> </a:t>
            </a:r>
            <a:r>
              <a:rPr lang="en-US" err="1">
                <a:solidFill>
                  <a:schemeClr val="tx1">
                    <a:alpha val="60000"/>
                  </a:schemeClr>
                </a:solidFill>
              </a:rPr>
              <a:t>realizacji</a:t>
            </a:r>
            <a:r>
              <a:rPr lang="en-US" dirty="0">
                <a:solidFill>
                  <a:schemeClr val="tx1">
                    <a:alpha val="60000"/>
                  </a:schemeClr>
                </a:solidFill>
              </a:rPr>
              <a:t> </a:t>
            </a:r>
            <a:r>
              <a:rPr lang="en-US" err="1">
                <a:solidFill>
                  <a:schemeClr val="tx1">
                    <a:alpha val="60000"/>
                  </a:schemeClr>
                </a:solidFill>
              </a:rPr>
              <a:t>programów</a:t>
            </a:r>
            <a:r>
              <a:rPr lang="en-US" dirty="0">
                <a:solidFill>
                  <a:schemeClr val="tx1">
                    <a:alpha val="60000"/>
                  </a:schemeClr>
                </a:solidFill>
              </a:rPr>
              <a:t> </a:t>
            </a:r>
            <a:r>
              <a:rPr lang="en-US" err="1">
                <a:solidFill>
                  <a:schemeClr val="tx1">
                    <a:alpha val="60000"/>
                  </a:schemeClr>
                </a:solidFill>
              </a:rPr>
              <a:t>naprawczych</a:t>
            </a:r>
            <a:r>
              <a:rPr lang="en-US" dirty="0">
                <a:solidFill>
                  <a:schemeClr val="tx1">
                    <a:alpha val="60000"/>
                  </a:schemeClr>
                </a:solidFill>
              </a:rPr>
              <a:t> </a:t>
            </a:r>
            <a:r>
              <a:rPr lang="en-US" err="1">
                <a:solidFill>
                  <a:schemeClr val="tx1">
                    <a:alpha val="60000"/>
                  </a:schemeClr>
                </a:solidFill>
              </a:rPr>
              <a:t>oraz</a:t>
            </a:r>
            <a:r>
              <a:rPr lang="en-US" dirty="0">
                <a:solidFill>
                  <a:schemeClr val="tx1">
                    <a:alpha val="60000"/>
                  </a:schemeClr>
                </a:solidFill>
              </a:rPr>
              <a:t> </a:t>
            </a:r>
            <a:r>
              <a:rPr lang="en-US" err="1">
                <a:solidFill>
                  <a:schemeClr val="tx1">
                    <a:alpha val="60000"/>
                  </a:schemeClr>
                </a:solidFill>
              </a:rPr>
              <a:t>odpowiednich</a:t>
            </a:r>
            <a:r>
              <a:rPr lang="en-US" dirty="0">
                <a:solidFill>
                  <a:schemeClr val="tx1">
                    <a:alpha val="60000"/>
                  </a:schemeClr>
                </a:solidFill>
              </a:rPr>
              <a:t> </a:t>
            </a:r>
            <a:r>
              <a:rPr lang="en-US" err="1">
                <a:solidFill>
                  <a:schemeClr val="tx1">
                    <a:alpha val="60000"/>
                  </a:schemeClr>
                </a:solidFill>
              </a:rPr>
              <a:t>przepisów</a:t>
            </a:r>
            <a:r>
              <a:rPr lang="en-US" dirty="0">
                <a:solidFill>
                  <a:schemeClr val="tx1">
                    <a:alpha val="60000"/>
                  </a:schemeClr>
                </a:solidFill>
              </a:rPr>
              <a:t> </a:t>
            </a:r>
            <a:r>
              <a:rPr lang="en-US" err="1">
                <a:solidFill>
                  <a:schemeClr val="tx1">
                    <a:alpha val="60000"/>
                  </a:schemeClr>
                </a:solidFill>
              </a:rPr>
              <a:t>prawnych</a:t>
            </a:r>
            <a:r>
              <a:rPr lang="en-US" dirty="0">
                <a:solidFill>
                  <a:schemeClr val="tx1">
                    <a:alpha val="60000"/>
                  </a:schemeClr>
                </a:solidFill>
              </a:rPr>
              <a:t>. </a:t>
            </a:r>
            <a:r>
              <a:rPr lang="en-US" err="1">
                <a:solidFill>
                  <a:schemeClr val="tx1">
                    <a:alpha val="60000"/>
                  </a:schemeClr>
                </a:solidFill>
              </a:rPr>
              <a:t>Ważne</a:t>
            </a:r>
            <a:r>
              <a:rPr lang="en-US" dirty="0">
                <a:solidFill>
                  <a:schemeClr val="tx1">
                    <a:alpha val="60000"/>
                  </a:schemeClr>
                </a:solidFill>
              </a:rPr>
              <a:t>, by </a:t>
            </a:r>
            <a:r>
              <a:rPr lang="en-US" err="1">
                <a:solidFill>
                  <a:schemeClr val="tx1">
                    <a:alpha val="60000"/>
                  </a:schemeClr>
                </a:solidFill>
              </a:rPr>
              <a:t>zdawać</a:t>
            </a:r>
            <a:r>
              <a:rPr lang="en-US" dirty="0">
                <a:solidFill>
                  <a:schemeClr val="tx1">
                    <a:alpha val="60000"/>
                  </a:schemeClr>
                </a:solidFill>
              </a:rPr>
              <a:t> </a:t>
            </a:r>
            <a:r>
              <a:rPr lang="en-US" err="1">
                <a:solidFill>
                  <a:schemeClr val="tx1">
                    <a:alpha val="60000"/>
                  </a:schemeClr>
                </a:solidFill>
              </a:rPr>
              <a:t>sobie</a:t>
            </a:r>
            <a:r>
              <a:rPr lang="en-US" dirty="0">
                <a:solidFill>
                  <a:schemeClr val="tx1">
                    <a:alpha val="60000"/>
                  </a:schemeClr>
                </a:solidFill>
              </a:rPr>
              <a:t> </a:t>
            </a:r>
            <a:r>
              <a:rPr lang="en-US" err="1">
                <a:solidFill>
                  <a:schemeClr val="tx1">
                    <a:alpha val="60000"/>
                  </a:schemeClr>
                </a:solidFill>
              </a:rPr>
              <a:t>sprawę</a:t>
            </a:r>
            <a:r>
              <a:rPr lang="en-US" dirty="0">
                <a:solidFill>
                  <a:schemeClr val="tx1">
                    <a:alpha val="60000"/>
                  </a:schemeClr>
                </a:solidFill>
              </a:rPr>
              <a:t>, jak </a:t>
            </a:r>
            <a:r>
              <a:rPr lang="en-US" err="1">
                <a:solidFill>
                  <a:schemeClr val="tx1">
                    <a:alpha val="60000"/>
                  </a:schemeClr>
                </a:solidFill>
              </a:rPr>
              <a:t>bardzo</a:t>
            </a:r>
            <a:r>
              <a:rPr lang="en-US" dirty="0">
                <a:solidFill>
                  <a:schemeClr val="tx1">
                    <a:alpha val="60000"/>
                  </a:schemeClr>
                </a:solidFill>
              </a:rPr>
              <a:t> </a:t>
            </a:r>
            <a:r>
              <a:rPr lang="en-US" err="1">
                <a:solidFill>
                  <a:schemeClr val="tx1">
                    <a:alpha val="60000"/>
                  </a:schemeClr>
                </a:solidFill>
              </a:rPr>
              <a:t>ważna</a:t>
            </a:r>
            <a:r>
              <a:rPr lang="en-US" dirty="0">
                <a:solidFill>
                  <a:schemeClr val="tx1">
                    <a:alpha val="60000"/>
                  </a:schemeClr>
                </a:solidFill>
              </a:rPr>
              <a:t> jest </a:t>
            </a:r>
            <a:r>
              <a:rPr lang="en-US" dirty="0">
                <a:solidFill>
                  <a:schemeClr val="tx1">
                    <a:alpha val="60000"/>
                  </a:schemeClr>
                </a:solidFill>
                <a:hlinkClick r:id="rId4">
                  <a:extLst>
                    <a:ext uri="{A12FA001-AC4F-418D-AE19-62706E023703}">
                      <ahyp:hlinkClr xmlns:ahyp="http://schemas.microsoft.com/office/drawing/2018/hyperlinkcolor" val="tx"/>
                    </a:ext>
                  </a:extLst>
                </a:hlinkClick>
              </a:rPr>
              <a:t>ekologia</a:t>
            </a:r>
            <a:r>
              <a:rPr lang="en-US" dirty="0">
                <a:solidFill>
                  <a:schemeClr val="tx1">
                    <a:alpha val="60000"/>
                  </a:schemeClr>
                </a:solidFill>
              </a:rPr>
              <a:t> w </a:t>
            </a:r>
            <a:r>
              <a:rPr lang="en-US" err="1">
                <a:solidFill>
                  <a:schemeClr val="tx1">
                    <a:alpha val="60000"/>
                  </a:schemeClr>
                </a:solidFill>
              </a:rPr>
              <a:t>naszym</a:t>
            </a:r>
            <a:r>
              <a:rPr lang="en-US" dirty="0">
                <a:solidFill>
                  <a:schemeClr val="tx1">
                    <a:alpha val="60000"/>
                  </a:schemeClr>
                </a:solidFill>
              </a:rPr>
              <a:t> </a:t>
            </a:r>
            <a:r>
              <a:rPr lang="en-US" err="1">
                <a:solidFill>
                  <a:schemeClr val="tx1">
                    <a:alpha val="60000"/>
                  </a:schemeClr>
                </a:solidFill>
              </a:rPr>
              <a:t>codziennym</a:t>
            </a:r>
            <a:r>
              <a:rPr lang="en-US" dirty="0">
                <a:solidFill>
                  <a:schemeClr val="tx1">
                    <a:alpha val="60000"/>
                  </a:schemeClr>
                </a:solidFill>
              </a:rPr>
              <a:t> </a:t>
            </a:r>
            <a:r>
              <a:rPr lang="en-US" err="1">
                <a:solidFill>
                  <a:schemeClr val="tx1">
                    <a:alpha val="60000"/>
                  </a:schemeClr>
                </a:solidFill>
              </a:rPr>
              <a:t>życiu</a:t>
            </a:r>
            <a:r>
              <a:rPr lang="en-US" dirty="0">
                <a:solidFill>
                  <a:schemeClr val="tx1">
                    <a:alpha val="60000"/>
                  </a:schemeClr>
                </a:solidFill>
              </a:rPr>
              <a:t> </a:t>
            </a:r>
            <a:r>
              <a:rPr lang="en-US" err="1">
                <a:solidFill>
                  <a:schemeClr val="tx1">
                    <a:alpha val="60000"/>
                  </a:schemeClr>
                </a:solidFill>
              </a:rPr>
              <a:t>i</a:t>
            </a:r>
            <a:r>
              <a:rPr lang="en-US" dirty="0">
                <a:solidFill>
                  <a:schemeClr val="tx1">
                    <a:alpha val="60000"/>
                  </a:schemeClr>
                </a:solidFill>
              </a:rPr>
              <a:t> aby </a:t>
            </a:r>
            <a:r>
              <a:rPr lang="en-US" b="1" err="1">
                <a:solidFill>
                  <a:schemeClr val="tx1">
                    <a:alpha val="60000"/>
                  </a:schemeClr>
                </a:solidFill>
              </a:rPr>
              <a:t>dawać</a:t>
            </a:r>
            <a:r>
              <a:rPr lang="en-US" b="1" dirty="0">
                <a:solidFill>
                  <a:schemeClr val="tx1">
                    <a:alpha val="60000"/>
                  </a:schemeClr>
                </a:solidFill>
              </a:rPr>
              <a:t> </a:t>
            </a:r>
            <a:r>
              <a:rPr lang="en-US" b="1" err="1">
                <a:solidFill>
                  <a:schemeClr val="tx1">
                    <a:alpha val="60000"/>
                  </a:schemeClr>
                </a:solidFill>
              </a:rPr>
              <a:t>dobry</a:t>
            </a:r>
            <a:r>
              <a:rPr lang="en-US" b="1" dirty="0">
                <a:solidFill>
                  <a:schemeClr val="tx1">
                    <a:alpha val="60000"/>
                  </a:schemeClr>
                </a:solidFill>
              </a:rPr>
              <a:t> </a:t>
            </a:r>
            <a:r>
              <a:rPr lang="en-US" b="1" err="1">
                <a:solidFill>
                  <a:schemeClr val="tx1">
                    <a:alpha val="60000"/>
                  </a:schemeClr>
                </a:solidFill>
              </a:rPr>
              <a:t>przykład</a:t>
            </a:r>
            <a:r>
              <a:rPr lang="en-US" b="1" dirty="0">
                <a:solidFill>
                  <a:schemeClr val="tx1">
                    <a:alpha val="60000"/>
                  </a:schemeClr>
                </a:solidFill>
              </a:rPr>
              <a:t> </a:t>
            </a:r>
            <a:r>
              <a:rPr lang="en-US" b="1" err="1">
                <a:solidFill>
                  <a:schemeClr val="tx1">
                    <a:alpha val="60000"/>
                  </a:schemeClr>
                </a:solidFill>
              </a:rPr>
              <a:t>najmłodszym</a:t>
            </a:r>
            <a:r>
              <a:rPr lang="en-US" dirty="0">
                <a:solidFill>
                  <a:schemeClr val="tx1">
                    <a:alpha val="60000"/>
                  </a:schemeClr>
                </a:solidFill>
              </a:rPr>
              <a:t>, </a:t>
            </a:r>
            <a:r>
              <a:rPr lang="en-US" err="1">
                <a:solidFill>
                  <a:schemeClr val="tx1">
                    <a:alpha val="60000"/>
                  </a:schemeClr>
                </a:solidFill>
              </a:rPr>
              <a:t>którzy</a:t>
            </a:r>
            <a:r>
              <a:rPr lang="en-US" dirty="0">
                <a:solidFill>
                  <a:schemeClr val="tx1">
                    <a:alpha val="60000"/>
                  </a:schemeClr>
                </a:solidFill>
              </a:rPr>
              <a:t> od </a:t>
            </a:r>
            <a:r>
              <a:rPr lang="en-US" err="1">
                <a:solidFill>
                  <a:schemeClr val="tx1">
                    <a:alpha val="60000"/>
                  </a:schemeClr>
                </a:solidFill>
              </a:rPr>
              <a:t>wczesnych</a:t>
            </a:r>
            <a:r>
              <a:rPr lang="en-US" dirty="0">
                <a:solidFill>
                  <a:schemeClr val="tx1">
                    <a:alpha val="60000"/>
                  </a:schemeClr>
                </a:solidFill>
              </a:rPr>
              <a:t> </a:t>
            </a:r>
            <a:r>
              <a:rPr lang="en-US" err="1">
                <a:solidFill>
                  <a:schemeClr val="tx1">
                    <a:alpha val="60000"/>
                  </a:schemeClr>
                </a:solidFill>
              </a:rPr>
              <a:t>lat</a:t>
            </a:r>
            <a:r>
              <a:rPr lang="en-US" dirty="0">
                <a:solidFill>
                  <a:schemeClr val="tx1">
                    <a:alpha val="60000"/>
                  </a:schemeClr>
                </a:solidFill>
              </a:rPr>
              <a:t> </a:t>
            </a:r>
            <a:r>
              <a:rPr lang="en-US" err="1">
                <a:solidFill>
                  <a:schemeClr val="tx1">
                    <a:alpha val="60000"/>
                  </a:schemeClr>
                </a:solidFill>
              </a:rPr>
              <a:t>swojego</a:t>
            </a:r>
            <a:r>
              <a:rPr lang="en-US" dirty="0">
                <a:solidFill>
                  <a:schemeClr val="tx1">
                    <a:alpha val="60000"/>
                  </a:schemeClr>
                </a:solidFill>
              </a:rPr>
              <a:t> </a:t>
            </a:r>
            <a:r>
              <a:rPr lang="en-US" err="1">
                <a:solidFill>
                  <a:schemeClr val="tx1">
                    <a:alpha val="60000"/>
                  </a:schemeClr>
                </a:solidFill>
              </a:rPr>
              <a:t>życia</a:t>
            </a:r>
            <a:r>
              <a:rPr lang="en-US" dirty="0">
                <a:solidFill>
                  <a:schemeClr val="tx1">
                    <a:alpha val="60000"/>
                  </a:schemeClr>
                </a:solidFill>
              </a:rPr>
              <a:t> </a:t>
            </a:r>
            <a:r>
              <a:rPr lang="en-US" err="1">
                <a:solidFill>
                  <a:schemeClr val="tx1">
                    <a:alpha val="60000"/>
                  </a:schemeClr>
                </a:solidFill>
              </a:rPr>
              <a:t>kształtują</a:t>
            </a:r>
            <a:r>
              <a:rPr lang="en-US" dirty="0">
                <a:solidFill>
                  <a:schemeClr val="tx1">
                    <a:alpha val="60000"/>
                  </a:schemeClr>
                </a:solidFill>
              </a:rPr>
              <a:t> </a:t>
            </a:r>
            <a:r>
              <a:rPr lang="en-US" err="1">
                <a:solidFill>
                  <a:schemeClr val="tx1">
                    <a:alpha val="60000"/>
                  </a:schemeClr>
                </a:solidFill>
              </a:rPr>
              <a:t>swoje</a:t>
            </a:r>
            <a:r>
              <a:rPr lang="en-US" dirty="0">
                <a:solidFill>
                  <a:schemeClr val="tx1">
                    <a:alpha val="60000"/>
                  </a:schemeClr>
                </a:solidFill>
              </a:rPr>
              <a:t> </a:t>
            </a:r>
            <a:r>
              <a:rPr lang="en-US" err="1">
                <a:solidFill>
                  <a:schemeClr val="tx1">
                    <a:alpha val="60000"/>
                  </a:schemeClr>
                </a:solidFill>
              </a:rPr>
              <a:t>nawyki</a:t>
            </a:r>
            <a:r>
              <a:rPr lang="en-US" dirty="0">
                <a:solidFill>
                  <a:schemeClr val="tx1">
                    <a:alpha val="60000"/>
                  </a:schemeClr>
                </a:solidFill>
              </a:rPr>
              <a:t> </a:t>
            </a:r>
            <a:r>
              <a:rPr lang="en-US" err="1">
                <a:solidFill>
                  <a:schemeClr val="tx1">
                    <a:alpha val="60000"/>
                  </a:schemeClr>
                </a:solidFill>
              </a:rPr>
              <a:t>także</a:t>
            </a:r>
            <a:r>
              <a:rPr lang="en-US" dirty="0">
                <a:solidFill>
                  <a:schemeClr val="tx1">
                    <a:alpha val="60000"/>
                  </a:schemeClr>
                </a:solidFill>
              </a:rPr>
              <a:t> w </a:t>
            </a:r>
            <a:r>
              <a:rPr lang="en-US" err="1">
                <a:solidFill>
                  <a:schemeClr val="tx1">
                    <a:alpha val="60000"/>
                  </a:schemeClr>
                </a:solidFill>
              </a:rPr>
              <a:t>tym</a:t>
            </a:r>
            <a:r>
              <a:rPr lang="en-US" dirty="0">
                <a:solidFill>
                  <a:schemeClr val="tx1">
                    <a:alpha val="60000"/>
                  </a:schemeClr>
                </a:solidFill>
              </a:rPr>
              <a:t> </a:t>
            </a:r>
            <a:r>
              <a:rPr lang="en-US" err="1">
                <a:solidFill>
                  <a:schemeClr val="tx1">
                    <a:alpha val="60000"/>
                  </a:schemeClr>
                </a:solidFill>
              </a:rPr>
              <a:t>obszarze</a:t>
            </a:r>
            <a:r>
              <a:rPr lang="en-US" dirty="0">
                <a:solidFill>
                  <a:schemeClr val="tx1">
                    <a:alpha val="60000"/>
                  </a:schemeClr>
                </a:solidFill>
              </a:rPr>
              <a:t>.</a:t>
            </a:r>
            <a:endParaRPr lang="en-US" dirty="0">
              <a:solidFill>
                <a:schemeClr val="tx1">
                  <a:alpha val="60000"/>
                </a:schemeClr>
              </a:solidFill>
              <a:ea typeface="Source Sans Pro"/>
            </a:endParaRPr>
          </a:p>
          <a:p>
            <a:pPr indent="-228600" defTabSz="914400">
              <a:spcAft>
                <a:spcPts val="800"/>
              </a:spcAft>
              <a:buFont typeface="Arial" panose="020B0604020202020204" pitchFamily="34" charset="0"/>
              <a:buChar char="•"/>
            </a:pPr>
            <a:endParaRPr lang="en-US" sz="1400">
              <a:solidFill>
                <a:schemeClr val="tx1">
                  <a:alpha val="60000"/>
                </a:schemeClr>
              </a:solidFill>
            </a:endParaRPr>
          </a:p>
        </p:txBody>
      </p:sp>
      <p:sp>
        <p:nvSpPr>
          <p:cNvPr id="78" name="Freeform: Shape 77">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65621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ytuł 1">
            <a:extLst>
              <a:ext uri="{FF2B5EF4-FFF2-40B4-BE49-F238E27FC236}">
                <a16:creationId xmlns:a16="http://schemas.microsoft.com/office/drawing/2014/main" id="{29D03698-A6FA-460A-9F88-24B7BAC59124}"/>
              </a:ext>
            </a:extLst>
          </p:cNvPr>
          <p:cNvSpPr>
            <a:spLocks noGrp="1"/>
          </p:cNvSpPr>
          <p:nvPr>
            <p:ph type="title"/>
          </p:nvPr>
        </p:nvSpPr>
        <p:spPr>
          <a:xfrm>
            <a:off x="550864" y="549275"/>
            <a:ext cx="6267221" cy="2663806"/>
          </a:xfrm>
        </p:spPr>
        <p:txBody>
          <a:bodyPr vert="horz" wrap="square" lIns="0" tIns="0" rIns="0" bIns="0" rtlCol="0" anchor="b" anchorCtr="0">
            <a:normAutofit/>
          </a:bodyPr>
          <a:lstStyle/>
          <a:p>
            <a:pPr>
              <a:lnSpc>
                <a:spcPct val="90000"/>
              </a:lnSpc>
            </a:pPr>
            <a:r>
              <a:rPr lang="pl-PL" sz="5900"/>
              <a:t>Wpływ pandemii koronawirusa na środowisko</a:t>
            </a:r>
          </a:p>
          <a:p>
            <a:pPr>
              <a:lnSpc>
                <a:spcPct val="90000"/>
              </a:lnSpc>
            </a:pPr>
            <a:endParaRPr lang="pl-PL" sz="5900"/>
          </a:p>
        </p:txBody>
      </p:sp>
      <p:grpSp>
        <p:nvGrpSpPr>
          <p:cNvPr id="22" name="Group 21">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23"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Obraz 5" descr="Obraz zawierający tekst, podłoże, zewnętrzne, droga&#10;&#10;Opis wygenerowany automatycznie">
            <a:extLst>
              <a:ext uri="{FF2B5EF4-FFF2-40B4-BE49-F238E27FC236}">
                <a16:creationId xmlns:a16="http://schemas.microsoft.com/office/drawing/2014/main" id="{8C2B0CBD-052A-49F7-9AEE-43CFA3F27D67}"/>
              </a:ext>
            </a:extLst>
          </p:cNvPr>
          <p:cNvPicPr>
            <a:picLocks noChangeAspect="1"/>
          </p:cNvPicPr>
          <p:nvPr/>
        </p:nvPicPr>
        <p:blipFill rotWithShape="1">
          <a:blip r:embed="rId2"/>
          <a:srcRect l="4359" r="27076"/>
          <a:stretch/>
        </p:blipFill>
        <p:spPr>
          <a:xfrm>
            <a:off x="6824731" y="304347"/>
            <a:ext cx="5171452" cy="2771830"/>
          </a:xfrm>
          <a:custGeom>
            <a:avLst/>
            <a:gdLst/>
            <a:ahLst/>
            <a:cxnLst/>
            <a:rect l="l" t="t" r="r" b="b"/>
            <a:pathLst>
              <a:path w="5083992" h="2880518">
                <a:moveTo>
                  <a:pt x="0" y="0"/>
                </a:moveTo>
                <a:lnTo>
                  <a:pt x="5083992" y="0"/>
                </a:lnTo>
                <a:lnTo>
                  <a:pt x="5083992" y="2880518"/>
                </a:lnTo>
                <a:lnTo>
                  <a:pt x="0" y="2880518"/>
                </a:lnTo>
                <a:close/>
              </a:path>
            </a:pathLst>
          </a:custGeom>
        </p:spPr>
      </p:pic>
      <p:sp>
        <p:nvSpPr>
          <p:cNvPr id="27" name="Freeform: Shape 26">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Shape 28">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ymbol zastępczy zawartości 2">
            <a:extLst>
              <a:ext uri="{FF2B5EF4-FFF2-40B4-BE49-F238E27FC236}">
                <a16:creationId xmlns:a16="http://schemas.microsoft.com/office/drawing/2014/main" id="{E16988EC-93F8-439E-B56B-FEAD14708A9D}"/>
              </a:ext>
            </a:extLst>
          </p:cNvPr>
          <p:cNvSpPr>
            <a:spLocks noGrp="1"/>
          </p:cNvSpPr>
          <p:nvPr>
            <p:ph idx="1"/>
          </p:nvPr>
        </p:nvSpPr>
        <p:spPr>
          <a:xfrm>
            <a:off x="115435" y="2416615"/>
            <a:ext cx="6811507" cy="3567353"/>
          </a:xfrm>
        </p:spPr>
        <p:txBody>
          <a:bodyPr vert="horz" wrap="square" lIns="0" tIns="0" rIns="0" bIns="0" rtlCol="0" anchor="t">
            <a:noAutofit/>
          </a:bodyPr>
          <a:lstStyle/>
          <a:p>
            <a:pPr>
              <a:lnSpc>
                <a:spcPct val="100000"/>
              </a:lnSpc>
            </a:pPr>
            <a:r>
              <a:rPr lang="pl-PL" sz="1800" dirty="0">
                <a:solidFill>
                  <a:srgbClr val="FFFFFF"/>
                </a:solidFill>
                <a:ea typeface="+mn-lt"/>
                <a:cs typeface="+mn-lt"/>
              </a:rPr>
              <a:t>Po zaledwie kilku miesiącach obowiązywania wprowadzonych ograniczeń z powodu pandemii </a:t>
            </a:r>
            <a:r>
              <a:rPr lang="pl-PL" sz="1800" err="1">
                <a:solidFill>
                  <a:srgbClr val="FFFFFF"/>
                </a:solidFill>
                <a:ea typeface="+mn-lt"/>
                <a:cs typeface="+mn-lt"/>
              </a:rPr>
              <a:t>koronawirusa</a:t>
            </a:r>
            <a:r>
              <a:rPr lang="pl-PL" sz="1800" dirty="0">
                <a:solidFill>
                  <a:srgbClr val="FFFFFF"/>
                </a:solidFill>
                <a:ea typeface="+mn-lt"/>
                <a:cs typeface="+mn-lt"/>
              </a:rPr>
              <a:t> w</a:t>
            </a:r>
            <a:r>
              <a:rPr lang="pl-PL" sz="1800" b="1" dirty="0">
                <a:solidFill>
                  <a:srgbClr val="FFFFFF"/>
                </a:solidFill>
                <a:ea typeface="+mn-lt"/>
                <a:cs typeface="+mn-lt"/>
              </a:rPr>
              <a:t> wielu miejscach na świecie odnotowano poprawę jakości powietrza</a:t>
            </a:r>
            <a:r>
              <a:rPr lang="pl-PL" sz="1800" dirty="0">
                <a:solidFill>
                  <a:srgbClr val="FFFFFF"/>
                </a:solidFill>
                <a:ea typeface="+mn-lt"/>
                <a:cs typeface="+mn-lt"/>
              </a:rPr>
              <a:t>. Miało to miejsce m.in. w Chinach, gdzie przestały funkcjonować jedne z największych fabryk. Emisja dwutlenku węgla spadła tam aż o 25% (według danych z Uniwersytetu Stanforda). Pozytywny wpływ na środowisko miało również ograniczenie transportu samochodowego, lotniczego i morskiego oraz zmniejszenie konsumpcjonizmu.</a:t>
            </a:r>
          </a:p>
          <a:p>
            <a:pPr>
              <a:lnSpc>
                <a:spcPct val="100000"/>
              </a:lnSpc>
            </a:pPr>
            <a:r>
              <a:rPr lang="pl-PL" sz="1800" dirty="0">
                <a:solidFill>
                  <a:srgbClr val="FFFFFF"/>
                </a:solidFill>
                <a:ea typeface="+mn-lt"/>
                <a:cs typeface="+mn-lt"/>
              </a:rPr>
              <a:t>Jest też druga strona wpływu </a:t>
            </a:r>
            <a:r>
              <a:rPr lang="pl-PL" sz="1800" err="1">
                <a:solidFill>
                  <a:srgbClr val="FFFFFF"/>
                </a:solidFill>
                <a:ea typeface="+mn-lt"/>
                <a:cs typeface="+mn-lt"/>
              </a:rPr>
              <a:t>koronawirusa</a:t>
            </a:r>
            <a:r>
              <a:rPr lang="pl-PL" sz="1800" dirty="0">
                <a:solidFill>
                  <a:srgbClr val="FFFFFF"/>
                </a:solidFill>
                <a:ea typeface="+mn-lt"/>
                <a:cs typeface="+mn-lt"/>
              </a:rPr>
              <a:t> na środowisko. Pojawił się problem z odpadami medycznymi (jednorazowymi maseczkami i rękawicami), które nie nadają się do recyklingu. Wzrosło także zużycie prądu w gospodarstwach domowych. </a:t>
            </a:r>
            <a:r>
              <a:rPr lang="pl-PL" sz="1800" b="1" dirty="0">
                <a:solidFill>
                  <a:srgbClr val="FFFFFF"/>
                </a:solidFill>
                <a:ea typeface="+mn-lt"/>
                <a:cs typeface="+mn-lt"/>
              </a:rPr>
              <a:t>Straty finansowe, które zostały poniesione przez państwa na walkę ze skutkami epidemii, spowodują przesunięcie środków z inwestycji ekologicznych na inne cele.</a:t>
            </a:r>
            <a:endParaRPr lang="pl-PL" sz="1800" dirty="0">
              <a:solidFill>
                <a:srgbClr val="FFFFFF"/>
              </a:solidFill>
              <a:ea typeface="Source Sans Pro"/>
            </a:endParaRPr>
          </a:p>
          <a:p>
            <a:pPr>
              <a:lnSpc>
                <a:spcPct val="100000"/>
              </a:lnSpc>
            </a:pPr>
            <a:endParaRPr lang="pl-PL" sz="1100">
              <a:ea typeface="Source Sans Pro"/>
            </a:endParaRPr>
          </a:p>
          <a:p>
            <a:pPr>
              <a:lnSpc>
                <a:spcPct val="100000"/>
              </a:lnSpc>
            </a:pPr>
            <a:endParaRPr lang="pl-PL" sz="1100">
              <a:ea typeface="Source Sans Pro"/>
            </a:endParaRPr>
          </a:p>
          <a:p>
            <a:pPr>
              <a:lnSpc>
                <a:spcPct val="100000"/>
              </a:lnSpc>
            </a:pPr>
            <a:endParaRPr lang="pl-PL" sz="1100">
              <a:ea typeface="Source Sans Pro"/>
            </a:endParaRPr>
          </a:p>
        </p:txBody>
      </p:sp>
      <p:pic>
        <p:nvPicPr>
          <p:cNvPr id="4" name="Obraz 4" descr="Obraz zawierający zewnętrzne, niebo, podłoże, kolumnada&#10;&#10;Opis wygenerowany automatycznie">
            <a:extLst>
              <a:ext uri="{FF2B5EF4-FFF2-40B4-BE49-F238E27FC236}">
                <a16:creationId xmlns:a16="http://schemas.microsoft.com/office/drawing/2014/main" id="{07E698D9-BAAA-4B8E-8F8D-27F8E6848621}"/>
              </a:ext>
            </a:extLst>
          </p:cNvPr>
          <p:cNvPicPr>
            <a:picLocks noChangeAspect="1"/>
          </p:cNvPicPr>
          <p:nvPr/>
        </p:nvPicPr>
        <p:blipFill rotWithShape="1">
          <a:blip r:embed="rId3"/>
          <a:srcRect t="8795" r="-1" b="-1"/>
          <a:stretch/>
        </p:blipFill>
        <p:spPr>
          <a:xfrm>
            <a:off x="7433713" y="3523343"/>
            <a:ext cx="4555502" cy="2773362"/>
          </a:xfrm>
          <a:custGeom>
            <a:avLst/>
            <a:gdLst/>
            <a:ahLst/>
            <a:cxnLst/>
            <a:rect l="l" t="t" r="r" b="b"/>
            <a:pathLst>
              <a:path w="5083992" h="2880518">
                <a:moveTo>
                  <a:pt x="0" y="0"/>
                </a:moveTo>
                <a:lnTo>
                  <a:pt x="5083992" y="0"/>
                </a:lnTo>
                <a:lnTo>
                  <a:pt x="5083992" y="2880518"/>
                </a:lnTo>
                <a:lnTo>
                  <a:pt x="0" y="2880518"/>
                </a:lnTo>
                <a:close/>
              </a:path>
            </a:pathLst>
          </a:custGeom>
        </p:spPr>
      </p:pic>
    </p:spTree>
    <p:extLst>
      <p:ext uri="{BB962C8B-B14F-4D97-AF65-F5344CB8AC3E}">
        <p14:creationId xmlns:p14="http://schemas.microsoft.com/office/powerpoint/2010/main" val="3634073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C646678-C6EA-48C7-85E7-ECB95611DE80}"/>
              </a:ext>
            </a:extLst>
          </p:cNvPr>
          <p:cNvSpPr>
            <a:spLocks noGrp="1"/>
          </p:cNvSpPr>
          <p:nvPr>
            <p:ph type="title"/>
          </p:nvPr>
        </p:nvSpPr>
        <p:spPr>
          <a:xfrm>
            <a:off x="550863" y="549275"/>
            <a:ext cx="3565525" cy="5543549"/>
          </a:xfrm>
        </p:spPr>
        <p:txBody>
          <a:bodyPr wrap="square" anchor="ctr">
            <a:normAutofit/>
          </a:bodyPr>
          <a:lstStyle/>
          <a:p>
            <a:r>
              <a:rPr lang="pl-PL" dirty="0"/>
              <a:t>Jak </a:t>
            </a:r>
            <a:r>
              <a:rPr lang="pl-PL"/>
              <a:t>możemy pomóc</a:t>
            </a:r>
            <a:r>
              <a:rPr lang="pl-PL" dirty="0"/>
              <a:t> naszej </a:t>
            </a:r>
            <a:r>
              <a:rPr lang="pl-PL"/>
              <a:t>planecie?</a:t>
            </a:r>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ymbol zastępczy zawartości 2">
            <a:extLst>
              <a:ext uri="{FF2B5EF4-FFF2-40B4-BE49-F238E27FC236}">
                <a16:creationId xmlns:a16="http://schemas.microsoft.com/office/drawing/2014/main" id="{8B3E531D-F047-465E-8F1D-B3A703C55FE5}"/>
              </a:ext>
            </a:extLst>
          </p:cNvPr>
          <p:cNvGraphicFramePr>
            <a:graphicFrameLocks noGrp="1"/>
          </p:cNvGraphicFramePr>
          <p:nvPr>
            <p:ph idx="1"/>
            <p:extLst>
              <p:ext uri="{D42A27DB-BD31-4B8C-83A1-F6EECF244321}">
                <p14:modId xmlns:p14="http://schemas.microsoft.com/office/powerpoint/2010/main" val="4264189192"/>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052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A49ECF2-71FA-4CEF-AD90-8CE7444D09BF}"/>
              </a:ext>
            </a:extLst>
          </p:cNvPr>
          <p:cNvSpPr>
            <a:spLocks noGrp="1"/>
          </p:cNvSpPr>
          <p:nvPr>
            <p:ph type="title"/>
          </p:nvPr>
        </p:nvSpPr>
        <p:spPr>
          <a:xfrm>
            <a:off x="401183" y="172149"/>
            <a:ext cx="5437188" cy="1333055"/>
          </a:xfrm>
        </p:spPr>
        <p:txBody>
          <a:bodyPr wrap="square" anchor="t">
            <a:normAutofit fontScale="90000"/>
          </a:bodyPr>
          <a:lstStyle/>
          <a:p>
            <a:r>
              <a:rPr lang="pl-PL" dirty="0"/>
              <a:t>Przyszłość naszej planety jest w </a:t>
            </a:r>
            <a:r>
              <a:rPr lang="pl-PL"/>
              <a:t>Twoich</a:t>
            </a:r>
            <a:r>
              <a:rPr lang="pl-PL" dirty="0"/>
              <a:t> rękach</a:t>
            </a:r>
            <a:br>
              <a:rPr lang="pl-PL" dirty="0"/>
            </a:br>
            <a:br>
              <a:rPr lang="pl-PL" dirty="0"/>
            </a:br>
            <a:endParaRPr lang="pl-PL"/>
          </a:p>
        </p:txBody>
      </p:sp>
      <p:grpSp>
        <p:nvGrpSpPr>
          <p:cNvPr id="11" name="Group 10">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2" name="Freeform: Shape 11">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Obraz 4" descr="Obraz zawierający osoba, ręka&#10;&#10;Opis wygenerowany automatycznie">
            <a:extLst>
              <a:ext uri="{FF2B5EF4-FFF2-40B4-BE49-F238E27FC236}">
                <a16:creationId xmlns:a16="http://schemas.microsoft.com/office/drawing/2014/main" id="{29E0D920-C741-4B30-A7AC-83AE7827DC92}"/>
              </a:ext>
            </a:extLst>
          </p:cNvPr>
          <p:cNvPicPr>
            <a:picLocks noChangeAspect="1"/>
          </p:cNvPicPr>
          <p:nvPr/>
        </p:nvPicPr>
        <p:blipFill rotWithShape="1">
          <a:blip r:embed="rId2"/>
          <a:srcRect r="-2" b="1921"/>
          <a:stretch/>
        </p:blipFill>
        <p:spPr>
          <a:xfrm>
            <a:off x="319542" y="3006723"/>
            <a:ext cx="5419953" cy="3548517"/>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Symbol zastępczy zawartości 2">
            <a:extLst>
              <a:ext uri="{FF2B5EF4-FFF2-40B4-BE49-F238E27FC236}">
                <a16:creationId xmlns:a16="http://schemas.microsoft.com/office/drawing/2014/main" id="{9F508950-6189-4A7C-8D39-94112A778ECF}"/>
              </a:ext>
            </a:extLst>
          </p:cNvPr>
          <p:cNvSpPr>
            <a:spLocks noGrp="1"/>
          </p:cNvSpPr>
          <p:nvPr>
            <p:ph idx="1"/>
          </p:nvPr>
        </p:nvSpPr>
        <p:spPr>
          <a:xfrm>
            <a:off x="6215290" y="173718"/>
            <a:ext cx="5657169" cy="4572000"/>
          </a:xfrm>
        </p:spPr>
        <p:txBody>
          <a:bodyPr vert="horz" wrap="square" lIns="0" tIns="0" rIns="0" bIns="0" rtlCol="0" anchor="t">
            <a:noAutofit/>
          </a:bodyPr>
          <a:lstStyle/>
          <a:p>
            <a:pPr>
              <a:lnSpc>
                <a:spcPct val="100000"/>
              </a:lnSpc>
            </a:pPr>
            <a:r>
              <a:rPr lang="pl-PL" sz="1600" dirty="0">
                <a:solidFill>
                  <a:srgbClr val="FFFFFF"/>
                </a:solidFill>
                <a:ea typeface="+mn-lt"/>
                <a:cs typeface="+mn-lt"/>
              </a:rPr>
              <a:t>Staraj się korzystać z ekologicznych środków transportu. Jeśli masz do pokonania krótki dystans chodź na piechotę lub jedź rowerem. W ten sposób przyczyniasz się do mniejszego zatrucia powietrza!</a:t>
            </a:r>
          </a:p>
          <a:p>
            <a:pPr>
              <a:lnSpc>
                <a:spcPct val="100000"/>
              </a:lnSpc>
            </a:pPr>
            <a:r>
              <a:rPr lang="pl-PL" sz="1600" dirty="0">
                <a:solidFill>
                  <a:srgbClr val="FFFFFF"/>
                </a:solidFill>
                <a:ea typeface="+mn-lt"/>
                <a:cs typeface="+mn-lt"/>
              </a:rPr>
              <a:t>Idąc na zakupy weź ze sobą własną torbę (najlepiej wykonaną z materiału) zamiast przynosić ze sklepu torebki plastikowe. W ten sposób wytwarzasz mniej śmieci!</a:t>
            </a:r>
            <a:endParaRPr lang="pl-PL" sz="1600">
              <a:solidFill>
                <a:srgbClr val="FFFFFF"/>
              </a:solidFill>
              <a:ea typeface="Source Sans Pro"/>
            </a:endParaRPr>
          </a:p>
          <a:p>
            <a:pPr>
              <a:lnSpc>
                <a:spcPct val="100000"/>
              </a:lnSpc>
            </a:pPr>
            <a:r>
              <a:rPr lang="pl-PL" sz="1600" dirty="0">
                <a:solidFill>
                  <a:srgbClr val="FFFFFF"/>
                </a:solidFill>
                <a:ea typeface="+mn-lt"/>
                <a:cs typeface="+mn-lt"/>
              </a:rPr>
              <a:t>Zwracaj uwagę na to co kupujesz. Czy produkty te są oznakowane symbolami, które świadczą o ich wpływie na środowisko naturalne (np. opakowanie nadające się do recyklingu, produkt bezpieczny dla warstwy ozonowej, nie testowane na zwierzętach itp.). Rezygnuj z zakupu produktów, które są ci zbędne. W ten sposób, będąc świadomym konsumentem, chronisz środowisko naturalne!</a:t>
            </a:r>
            <a:endParaRPr lang="pl-PL" sz="1600">
              <a:solidFill>
                <a:srgbClr val="FFFFFF"/>
              </a:solidFill>
              <a:ea typeface="Source Sans Pro"/>
            </a:endParaRPr>
          </a:p>
          <a:p>
            <a:pPr>
              <a:lnSpc>
                <a:spcPct val="100000"/>
              </a:lnSpc>
            </a:pPr>
            <a:r>
              <a:rPr lang="pl-PL" sz="1600" dirty="0">
                <a:solidFill>
                  <a:srgbClr val="FFFFFF"/>
                </a:solidFill>
                <a:ea typeface="+mn-lt"/>
                <a:cs typeface="+mn-lt"/>
              </a:rPr>
              <a:t>Jeśli nie korzystasz już ze swoich zabawek, gier, książek – zamiast je wyrzucić pomyśl, może jest ktoś inny, komu mogłyby się przydać. W ten sposób możesz sprawić komuś przyjemność! Przyczyniasz się także do ochrony zasobów środowiska naturalnego!</a:t>
            </a:r>
            <a:endParaRPr lang="pl-PL" sz="1600">
              <a:solidFill>
                <a:srgbClr val="FFFFFF"/>
              </a:solidFill>
              <a:ea typeface="Source Sans Pro"/>
            </a:endParaRPr>
          </a:p>
          <a:p>
            <a:pPr>
              <a:lnSpc>
                <a:spcPct val="100000"/>
              </a:lnSpc>
            </a:pPr>
            <a:r>
              <a:rPr lang="pl-PL" sz="1600" dirty="0">
                <a:solidFill>
                  <a:srgbClr val="FFFFFF"/>
                </a:solidFill>
                <a:ea typeface="+mn-lt"/>
                <a:cs typeface="+mn-lt"/>
              </a:rPr>
              <a:t>Rozmawiaj ze swoimi rodzicami, przyjaciółmi o tym, co możecie wspólnie zrobić dla ochrony środowiska naturalnego. W ten sposób wpływasz na czyjąś świadomość, uczysz innych jak być przyjaznym dla środowiska!</a:t>
            </a:r>
            <a:endParaRPr lang="pl-PL" sz="1200" dirty="0">
              <a:solidFill>
                <a:srgbClr val="FFFFFF"/>
              </a:solidFill>
              <a:ea typeface="Source Sans Pro"/>
            </a:endParaRPr>
          </a:p>
          <a:p>
            <a:pPr>
              <a:lnSpc>
                <a:spcPct val="100000"/>
              </a:lnSpc>
            </a:pPr>
            <a:endParaRPr lang="pl-PL" sz="1100">
              <a:ea typeface="Source Sans Pro"/>
            </a:endParaRPr>
          </a:p>
          <a:p>
            <a:pPr>
              <a:lnSpc>
                <a:spcPct val="100000"/>
              </a:lnSpc>
            </a:pPr>
            <a:endParaRPr lang="pl-PL" sz="1100">
              <a:ea typeface="Source Sans Pro"/>
            </a:endParaRPr>
          </a:p>
        </p:txBody>
      </p:sp>
      <p:sp>
        <p:nvSpPr>
          <p:cNvPr id="15" name="Freeform: Shape 14">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351058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F4CB982-BFEB-4C2B-B008-BEDF631A5690}"/>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pl-PL">
                <a:ea typeface="+mj-lt"/>
                <a:cs typeface="+mj-lt"/>
              </a:rPr>
              <a:t>Dewastacja lasów i wycinanie drzew </a:t>
            </a:r>
            <a:endParaRPr lang="pl-PL"/>
          </a:p>
        </p:txBody>
      </p:sp>
      <p:grpSp>
        <p:nvGrpSpPr>
          <p:cNvPr id="64" name="Group 63">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65"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Obraz 4" descr="Obraz zawierający trawa, zewnętrzne, pole, zielony&#10;&#10;Opis wygenerowany automatycznie">
            <a:extLst>
              <a:ext uri="{FF2B5EF4-FFF2-40B4-BE49-F238E27FC236}">
                <a16:creationId xmlns:a16="http://schemas.microsoft.com/office/drawing/2014/main" id="{A50B7D10-B6D3-4ACA-8870-5D996572B12E}"/>
              </a:ext>
            </a:extLst>
          </p:cNvPr>
          <p:cNvPicPr>
            <a:picLocks noChangeAspect="1"/>
          </p:cNvPicPr>
          <p:nvPr/>
        </p:nvPicPr>
        <p:blipFill rotWithShape="1">
          <a:blip r:embed="rId2"/>
          <a:srcRect l="16013" r="16013"/>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Symbol zastępczy zawartości 2">
            <a:extLst>
              <a:ext uri="{FF2B5EF4-FFF2-40B4-BE49-F238E27FC236}">
                <a16:creationId xmlns:a16="http://schemas.microsoft.com/office/drawing/2014/main" id="{4604859C-5DDA-419B-AB90-3E96599ADF63}"/>
              </a:ext>
            </a:extLst>
          </p:cNvPr>
          <p:cNvSpPr>
            <a:spLocks noGrp="1"/>
          </p:cNvSpPr>
          <p:nvPr>
            <p:ph idx="1"/>
          </p:nvPr>
        </p:nvSpPr>
        <p:spPr>
          <a:xfrm>
            <a:off x="7277339" y="439864"/>
            <a:ext cx="4500562" cy="4572000"/>
          </a:xfrm>
        </p:spPr>
        <p:txBody>
          <a:bodyPr vert="horz" wrap="square" lIns="0" tIns="0" rIns="0" bIns="0" rtlCol="0" anchor="t">
            <a:noAutofit/>
          </a:bodyPr>
          <a:lstStyle/>
          <a:p>
            <a:pPr marL="0" indent="0">
              <a:lnSpc>
                <a:spcPct val="100000"/>
              </a:lnSpc>
              <a:buNone/>
            </a:pPr>
            <a:r>
              <a:rPr lang="pl-PL" sz="1800" dirty="0">
                <a:solidFill>
                  <a:srgbClr val="FFFFFF"/>
                </a:solidFill>
                <a:ea typeface="+mn-lt"/>
                <a:cs typeface="+mn-lt"/>
              </a:rPr>
              <a:t>Drzewo to nie tylko określony gatunek rośliny, </a:t>
            </a:r>
            <a:r>
              <a:rPr lang="pl-PL" sz="1800">
                <a:solidFill>
                  <a:srgbClr val="FFFFFF"/>
                </a:solidFill>
                <a:ea typeface="+mn-lt"/>
                <a:cs typeface="+mn-lt"/>
              </a:rPr>
              <a:t>to również życie, o czym człowiek powoli </a:t>
            </a:r>
            <a:r>
              <a:rPr lang="pl-PL" sz="1800" dirty="0">
                <a:solidFill>
                  <a:srgbClr val="FFFFFF"/>
                </a:solidFill>
                <a:ea typeface="+mn-lt"/>
                <a:cs typeface="+mn-lt"/>
              </a:rPr>
              <a:t>zdaje się zapominać. Główną przyczyną wyniszczenia lasów są działania ludzi. Drzewa wycinane są z powodu:</a:t>
            </a:r>
            <a:endParaRPr lang="pl-PL" sz="1800" b="1">
              <a:solidFill>
                <a:srgbClr val="FFFFFF"/>
              </a:solidFill>
              <a:ea typeface="+mn-lt"/>
              <a:cs typeface="+mn-lt"/>
            </a:endParaRPr>
          </a:p>
          <a:p>
            <a:pPr marL="0" indent="0">
              <a:lnSpc>
                <a:spcPct val="100000"/>
              </a:lnSpc>
              <a:buNone/>
            </a:pPr>
            <a:r>
              <a:rPr lang="pl-PL" sz="1800" dirty="0">
                <a:solidFill>
                  <a:srgbClr val="FFFFFF"/>
                </a:solidFill>
                <a:ea typeface="+mn-lt"/>
                <a:cs typeface="+mn-lt"/>
              </a:rPr>
              <a:t> - przemysłu związanego z wykorzystaniem drewna,</a:t>
            </a:r>
          </a:p>
          <a:p>
            <a:pPr marL="0" indent="0">
              <a:lnSpc>
                <a:spcPct val="100000"/>
              </a:lnSpc>
              <a:buNone/>
            </a:pPr>
            <a:r>
              <a:rPr lang="pl-PL" sz="1800" dirty="0">
                <a:solidFill>
                  <a:srgbClr val="FFFFFF"/>
                </a:solidFill>
                <a:ea typeface="+mn-lt"/>
                <a:cs typeface="+mn-lt"/>
              </a:rPr>
              <a:t> - rolnictwa (hodowla zwierząt, intensywne uprawy rolne), </a:t>
            </a:r>
          </a:p>
          <a:p>
            <a:pPr marL="0" indent="0">
              <a:lnSpc>
                <a:spcPct val="100000"/>
              </a:lnSpc>
              <a:buNone/>
            </a:pPr>
            <a:r>
              <a:rPr lang="pl-PL" sz="1800">
                <a:solidFill>
                  <a:srgbClr val="FFFFFF"/>
                </a:solidFill>
                <a:ea typeface="+mn-lt"/>
                <a:cs typeface="+mn-lt"/>
              </a:rPr>
              <a:t>- budownictwa (np. budowa domów) </a:t>
            </a:r>
          </a:p>
          <a:p>
            <a:pPr marL="0" indent="0">
              <a:lnSpc>
                <a:spcPct val="100000"/>
              </a:lnSpc>
              <a:buNone/>
            </a:pPr>
            <a:r>
              <a:rPr lang="pl-PL" sz="1800" dirty="0">
                <a:solidFill>
                  <a:srgbClr val="FFFFFF"/>
                </a:solidFill>
                <a:ea typeface="+mn-lt"/>
                <a:cs typeface="+mn-lt"/>
              </a:rPr>
              <a:t>Efektem wylesiania jest zmniejszenie liczby gatunków roślin i zwierząt, które występują w siedliskach leśnych. Problem jest ogromny, ponieważ wiele z nich jest zagrożonych wyginięciem. Wiele zwierząt znika na naszych oczach, ponieważ bez lasu nie mogą przetrwać. Skutkiem wycinania lasów jest więc utrata różnorodności biologicznej. Lasy stanowią „płuca” naszej planety, dlatego powinniśmy o nie zadbać. </a:t>
            </a:r>
            <a:endParaRPr lang="pl-PL" sz="1800" dirty="0">
              <a:solidFill>
                <a:srgbClr val="FFFFFF"/>
              </a:solidFill>
              <a:ea typeface="Source Sans Pro"/>
            </a:endParaRPr>
          </a:p>
        </p:txBody>
      </p:sp>
    </p:spTree>
    <p:extLst>
      <p:ext uri="{BB962C8B-B14F-4D97-AF65-F5344CB8AC3E}">
        <p14:creationId xmlns:p14="http://schemas.microsoft.com/office/powerpoint/2010/main" val="47734451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1F03581-C32D-4FB3-9B15-375AB970894A}"/>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pl-PL" dirty="0">
                <a:ea typeface="+mj-lt"/>
                <a:cs typeface="+mj-lt"/>
              </a:rPr>
              <a:t>Pożary w </a:t>
            </a:r>
            <a:r>
              <a:rPr lang="pl-PL">
                <a:ea typeface="+mj-lt"/>
                <a:cs typeface="+mj-lt"/>
              </a:rPr>
              <a:t>lasach i płonąca Australia</a:t>
            </a:r>
            <a:endParaRPr lang="pl-PL"/>
          </a:p>
        </p:txBody>
      </p:sp>
      <p:grpSp>
        <p:nvGrpSpPr>
          <p:cNvPr id="20" name="Group 20">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2"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Obraz 5" descr="Obraz zawierający zachód słońca, zewnętrzne, otoczenie&#10;&#10;Opis wygenerowany automatycznie">
            <a:extLst>
              <a:ext uri="{FF2B5EF4-FFF2-40B4-BE49-F238E27FC236}">
                <a16:creationId xmlns:a16="http://schemas.microsoft.com/office/drawing/2014/main" id="{AB73531A-51F3-4F07-BEA3-2FC051FE8C71}"/>
              </a:ext>
            </a:extLst>
          </p:cNvPr>
          <p:cNvPicPr>
            <a:picLocks noChangeAspect="1"/>
          </p:cNvPicPr>
          <p:nvPr/>
        </p:nvPicPr>
        <p:blipFill>
          <a:blip r:embed="rId2"/>
          <a:stretch>
            <a:fillRect/>
          </a:stretch>
        </p:blipFill>
        <p:spPr>
          <a:xfrm>
            <a:off x="550863" y="2565580"/>
            <a:ext cx="5773738" cy="3709626"/>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Symbol zastępczy zawartości 2">
            <a:extLst>
              <a:ext uri="{FF2B5EF4-FFF2-40B4-BE49-F238E27FC236}">
                <a16:creationId xmlns:a16="http://schemas.microsoft.com/office/drawing/2014/main" id="{F92E7C09-5BED-47DB-9DE3-B735A45F6458}"/>
              </a:ext>
            </a:extLst>
          </p:cNvPr>
          <p:cNvSpPr>
            <a:spLocks noGrp="1"/>
          </p:cNvSpPr>
          <p:nvPr>
            <p:ph idx="1"/>
          </p:nvPr>
        </p:nvSpPr>
        <p:spPr>
          <a:xfrm>
            <a:off x="6800397" y="581933"/>
            <a:ext cx="5153704" cy="5510892"/>
          </a:xfrm>
        </p:spPr>
        <p:txBody>
          <a:bodyPr vert="horz" wrap="square" lIns="0" tIns="0" rIns="0" bIns="0" rtlCol="0" anchor="t">
            <a:noAutofit/>
          </a:bodyPr>
          <a:lstStyle/>
          <a:p>
            <a:pPr marL="0" indent="0">
              <a:lnSpc>
                <a:spcPct val="100000"/>
              </a:lnSpc>
              <a:buNone/>
            </a:pPr>
            <a:r>
              <a:rPr lang="pl-PL" sz="1800" dirty="0">
                <a:solidFill>
                  <a:srgbClr val="FFFFFF"/>
                </a:solidFill>
                <a:ea typeface="+mn-lt"/>
                <a:cs typeface="+mn-lt"/>
              </a:rPr>
              <a:t>Większość pożarów w lasach wywołuje człowiek przez swoją lekkomyślność. Ogień szybko się rozprzestrzenia i błyskawicznie na wielkich obszarach ginie fauna i flora. </a:t>
            </a:r>
          </a:p>
          <a:p>
            <a:pPr marL="0" indent="0">
              <a:lnSpc>
                <a:spcPct val="100000"/>
              </a:lnSpc>
              <a:buNone/>
            </a:pPr>
            <a:r>
              <a:rPr lang="pl-PL" sz="1800" dirty="0">
                <a:solidFill>
                  <a:srgbClr val="FFFFFF"/>
                </a:solidFill>
                <a:ea typeface="+mn-lt"/>
                <a:cs typeface="+mn-lt"/>
              </a:rPr>
              <a:t>Pożary buszu w Australii są zjawiskiem naturalnym i stanowią nieodłączny element prawidłowego funkcjonowania tamtejszego ekosystemu. Australia jest najsuchszym kontynentem na Ziemi, a w wyniku zmiany klimatu sytuacja ulega dalszemu pogorszeniu. W 2019 r. opady były o 40% niższe od średniej – był to najsuchszy rok w historii kraju. Ekstremalnie wysokie temperatury, mała ilość opady oraz skrajnie wysuszone podłoże, w połączeniu z silnym wiatrem, stworzyły idealne warunki do powstania i rozprzestrzeniania się pożarów.</a:t>
            </a:r>
            <a:endParaRPr lang="pl-PL" sz="1800" dirty="0">
              <a:solidFill>
                <a:srgbClr val="FFFFFF"/>
              </a:solidFill>
              <a:ea typeface="Source Sans Pro"/>
            </a:endParaRPr>
          </a:p>
          <a:p>
            <a:pPr marL="0" indent="0">
              <a:lnSpc>
                <a:spcPct val="100000"/>
              </a:lnSpc>
              <a:buNone/>
            </a:pPr>
            <a:r>
              <a:rPr lang="pl-PL" sz="1800" dirty="0">
                <a:solidFill>
                  <a:srgbClr val="FFFFFF"/>
                </a:solidFill>
                <a:ea typeface="Source Sans Pro"/>
              </a:rPr>
              <a:t>Straty: </a:t>
            </a:r>
            <a:r>
              <a:rPr lang="pl-PL" sz="1800" b="1" dirty="0">
                <a:solidFill>
                  <a:srgbClr val="FFFFFF"/>
                </a:solidFill>
                <a:ea typeface="+mn-lt"/>
                <a:cs typeface="+mn-lt"/>
              </a:rPr>
              <a:t>17 milionów hektarów</a:t>
            </a:r>
            <a:r>
              <a:rPr lang="pl-PL" sz="1800" dirty="0">
                <a:solidFill>
                  <a:srgbClr val="FFFFFF"/>
                </a:solidFill>
                <a:ea typeface="+mn-lt"/>
                <a:cs typeface="+mn-lt"/>
              </a:rPr>
              <a:t> lasów i buszu (to więcej niż połowa powierzchni Polski); zginęło co najmniej </a:t>
            </a:r>
            <a:r>
              <a:rPr lang="pl-PL" sz="1800" b="1" dirty="0">
                <a:solidFill>
                  <a:srgbClr val="FFFFFF"/>
                </a:solidFill>
                <a:ea typeface="+mn-lt"/>
                <a:cs typeface="+mn-lt"/>
              </a:rPr>
              <a:t>1,5 miliarda dzikich zwierząt; </a:t>
            </a:r>
            <a:endParaRPr lang="pl-PL" sz="1600" dirty="0">
              <a:solidFill>
                <a:srgbClr val="FFFFFF"/>
              </a:solidFill>
              <a:ea typeface="Source Sans Pro"/>
            </a:endParaRPr>
          </a:p>
          <a:p>
            <a:pPr marL="0" indent="0">
              <a:lnSpc>
                <a:spcPct val="100000"/>
              </a:lnSpc>
              <a:buNone/>
            </a:pPr>
            <a:endParaRPr lang="pl-PL" sz="1400">
              <a:ea typeface="Source Sans Pro"/>
            </a:endParaRPr>
          </a:p>
        </p:txBody>
      </p:sp>
    </p:spTree>
    <p:extLst>
      <p:ext uri="{BB962C8B-B14F-4D97-AF65-F5344CB8AC3E}">
        <p14:creationId xmlns:p14="http://schemas.microsoft.com/office/powerpoint/2010/main" val="2297432029"/>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7A2868C-C347-44F9-9243-BD99B9CD3882}"/>
              </a:ext>
            </a:extLst>
          </p:cNvPr>
          <p:cNvSpPr>
            <a:spLocks noGrp="1"/>
          </p:cNvSpPr>
          <p:nvPr>
            <p:ph type="title"/>
          </p:nvPr>
        </p:nvSpPr>
        <p:spPr>
          <a:xfrm>
            <a:off x="318389" y="4508500"/>
            <a:ext cx="4733036" cy="1562959"/>
          </a:xfrm>
        </p:spPr>
        <p:txBody>
          <a:bodyPr wrap="square" anchor="t">
            <a:normAutofit/>
          </a:bodyPr>
          <a:lstStyle/>
          <a:p>
            <a:r>
              <a:rPr lang="pl-PL">
                <a:ea typeface="+mj-lt"/>
                <a:cs typeface="+mj-lt"/>
              </a:rPr>
              <a:t>Zanieczyszczenia </a:t>
            </a:r>
            <a:endParaRPr lang="pl-PL"/>
          </a:p>
        </p:txBody>
      </p:sp>
      <p:pic>
        <p:nvPicPr>
          <p:cNvPr id="4" name="Obraz 4" descr="Obraz zawierający zewnętrzne, niebo, podłoże, skała&#10;&#10;Opis wygenerowany automatycznie">
            <a:extLst>
              <a:ext uri="{FF2B5EF4-FFF2-40B4-BE49-F238E27FC236}">
                <a16:creationId xmlns:a16="http://schemas.microsoft.com/office/drawing/2014/main" id="{663239A9-C589-4E07-8D5D-F6587772AC3E}"/>
              </a:ext>
            </a:extLst>
          </p:cNvPr>
          <p:cNvPicPr>
            <a:picLocks noChangeAspect="1"/>
          </p:cNvPicPr>
          <p:nvPr/>
        </p:nvPicPr>
        <p:blipFill rotWithShape="1">
          <a:blip r:embed="rId2"/>
          <a:srcRect t="17587" b="13567"/>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29" name="Oval 28">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13" y="360283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ymbol zastępczy zawartości 2">
            <a:extLst>
              <a:ext uri="{FF2B5EF4-FFF2-40B4-BE49-F238E27FC236}">
                <a16:creationId xmlns:a16="http://schemas.microsoft.com/office/drawing/2014/main" id="{CCAC5AA0-502C-483D-8627-1AE12F049554}"/>
              </a:ext>
            </a:extLst>
          </p:cNvPr>
          <p:cNvSpPr>
            <a:spLocks noGrp="1"/>
          </p:cNvSpPr>
          <p:nvPr>
            <p:ph idx="1"/>
          </p:nvPr>
        </p:nvSpPr>
        <p:spPr>
          <a:xfrm>
            <a:off x="5267325" y="4508500"/>
            <a:ext cx="6373813" cy="1562959"/>
          </a:xfrm>
        </p:spPr>
        <p:txBody>
          <a:bodyPr vert="horz" lIns="0" tIns="0" rIns="0" bIns="0" rtlCol="0" anchor="t">
            <a:normAutofit/>
          </a:bodyPr>
          <a:lstStyle/>
          <a:p>
            <a:pPr marL="0" indent="0">
              <a:buNone/>
            </a:pPr>
            <a:r>
              <a:rPr lang="pl-PL" sz="1600">
                <a:ea typeface="+mn-lt"/>
                <a:cs typeface="+mn-lt"/>
              </a:rPr>
              <a:t>W bezpośredniej bliskości życia człowieka powstaje mnóstwo odpadów. Te efekty działania człowieka w stanie ciekłym, lotnym i stałym rozprzestrzeniają się w przyrodzie. Likwidacja wszystkich odpadów jest najważniejszym zadaniem, z którym człowiek musi się zmierzyć. </a:t>
            </a:r>
            <a:endParaRPr lang="pl-PL" sz="1600"/>
          </a:p>
        </p:txBody>
      </p:sp>
    </p:spTree>
    <p:extLst>
      <p:ext uri="{BB962C8B-B14F-4D97-AF65-F5344CB8AC3E}">
        <p14:creationId xmlns:p14="http://schemas.microsoft.com/office/powerpoint/2010/main" val="1099110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300F8F0-8A01-4E01-8DC8-7FB1EF5D7C0E}"/>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pl-PL">
                <a:ea typeface="+mj-lt"/>
                <a:cs typeface="+mj-lt"/>
              </a:rPr>
              <a:t>Zanieczyszczenia </a:t>
            </a:r>
            <a:br>
              <a:rPr lang="pl-PL" dirty="0">
                <a:ea typeface="+mj-lt"/>
                <a:cs typeface="+mj-lt"/>
              </a:rPr>
            </a:br>
            <a:r>
              <a:rPr lang="pl-PL">
                <a:ea typeface="+mj-lt"/>
                <a:cs typeface="+mj-lt"/>
              </a:rPr>
              <a:t>powietrza</a:t>
            </a:r>
            <a:endParaRPr lang="pl-PL"/>
          </a:p>
        </p:txBody>
      </p:sp>
      <p:grpSp>
        <p:nvGrpSpPr>
          <p:cNvPr id="10" name="Group 12">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4" name="Freeform: Shape 13">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Obraz 4" descr="Obraz zawierający niebo, zewnętrzne, dym, chmury&#10;&#10;Opis wygenerowany automatycznie">
            <a:extLst>
              <a:ext uri="{FF2B5EF4-FFF2-40B4-BE49-F238E27FC236}">
                <a16:creationId xmlns:a16="http://schemas.microsoft.com/office/drawing/2014/main" id="{BB287DEC-D9F8-4493-9F3D-2D6FE79766C7}"/>
              </a:ext>
            </a:extLst>
          </p:cNvPr>
          <p:cNvPicPr>
            <a:picLocks noChangeAspect="1"/>
          </p:cNvPicPr>
          <p:nvPr/>
        </p:nvPicPr>
        <p:blipFill rotWithShape="1">
          <a:blip r:embed="rId2"/>
          <a:srcRect t="6356" r="-2" b="6354"/>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Symbol zastępczy zawartości 2">
            <a:extLst>
              <a:ext uri="{FF2B5EF4-FFF2-40B4-BE49-F238E27FC236}">
                <a16:creationId xmlns:a16="http://schemas.microsoft.com/office/drawing/2014/main" id="{F5E036E7-9545-47A5-AD2D-92962272E6DA}"/>
              </a:ext>
            </a:extLst>
          </p:cNvPr>
          <p:cNvSpPr>
            <a:spLocks noGrp="1"/>
          </p:cNvSpPr>
          <p:nvPr>
            <p:ph idx="1"/>
          </p:nvPr>
        </p:nvSpPr>
        <p:spPr>
          <a:xfrm>
            <a:off x="7086146" y="459468"/>
            <a:ext cx="4500562" cy="4572000"/>
          </a:xfrm>
        </p:spPr>
        <p:txBody>
          <a:bodyPr vert="horz" wrap="square" lIns="0" tIns="0" rIns="0" bIns="0" rtlCol="0" anchor="t">
            <a:noAutofit/>
          </a:bodyPr>
          <a:lstStyle/>
          <a:p>
            <a:pPr marL="0" indent="0">
              <a:buNone/>
            </a:pPr>
            <a:r>
              <a:rPr lang="pl-PL" sz="1800" dirty="0">
                <a:solidFill>
                  <a:srgbClr val="FFFFFF"/>
                </a:solidFill>
                <a:ea typeface="+mn-lt"/>
                <a:cs typeface="+mn-lt"/>
              </a:rPr>
              <a:t>Główną przyczyną zanieczyszczenia powietrza w Polsce jest "niska emisja", czyli spaliny pochodzące z kotłów i pieców. Smog jest nienaturalnym zjawiskiem atmosferycznym, które polega na występowaniu pyłów w naszej atmosferze.</a:t>
            </a:r>
            <a:endParaRPr lang="pl-PL" sz="1800" dirty="0">
              <a:solidFill>
                <a:srgbClr val="FFFFFF"/>
              </a:solidFill>
              <a:ea typeface="Source Sans Pro"/>
            </a:endParaRPr>
          </a:p>
          <a:p>
            <a:pPr marL="0" indent="0">
              <a:buNone/>
            </a:pPr>
            <a:r>
              <a:rPr lang="pl-PL" sz="1800" dirty="0">
                <a:solidFill>
                  <a:srgbClr val="FFFFFF"/>
                </a:solidFill>
                <a:ea typeface="+mn-lt"/>
                <a:cs typeface="+mn-lt"/>
              </a:rPr>
              <a:t> W wyniku rewolucji przemysłowej do atmosfery zaczęły przenikać duże ilości niepożądanych substancji, takich jak gazy i pary tlenków węgla, azotu, siarki, popioły, pyły, sadze czy związki metali ciężkich. Z tym problemem zmagają się głównie duże aglomeracje, w których kumulują się</a:t>
            </a:r>
            <a:r>
              <a:rPr lang="pl-PL" sz="1800" b="1" dirty="0">
                <a:solidFill>
                  <a:srgbClr val="FFFFFF"/>
                </a:solidFill>
                <a:ea typeface="+mn-lt"/>
                <a:cs typeface="+mn-lt"/>
              </a:rPr>
              <a:t> szkodliwe substancje</a:t>
            </a:r>
            <a:r>
              <a:rPr lang="pl-PL" sz="1800" dirty="0">
                <a:solidFill>
                  <a:srgbClr val="FFFFFF"/>
                </a:solidFill>
                <a:ea typeface="+mn-lt"/>
                <a:cs typeface="+mn-lt"/>
              </a:rPr>
              <a:t> pochodzące z przemysłu chemicznego, ale też spalin samochodowych. Skutkiem tego są choroby układu oddechowego oraz serca, a także zmniejszenie jakości roślin uprawnych oraz spadek plonów.</a:t>
            </a:r>
            <a:endParaRPr lang="pl-PL" sz="1700" dirty="0">
              <a:solidFill>
                <a:srgbClr val="FFFFFF"/>
              </a:solidFill>
              <a:ea typeface="Source Sans Pro"/>
            </a:endParaRPr>
          </a:p>
        </p:txBody>
      </p:sp>
      <p:sp>
        <p:nvSpPr>
          <p:cNvPr id="12" name="Freeform: Shape 16">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37206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41F74D6-9826-4803-AB8C-48CDC559F90E}"/>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pl-PL"/>
              <a:t>Program </a:t>
            </a:r>
            <a:br>
              <a:rPr lang="pl-PL"/>
            </a:br>
            <a:r>
              <a:rPr lang="pl-PL"/>
              <a:t>"Czyste powietrze"</a:t>
            </a:r>
          </a:p>
        </p:txBody>
      </p:sp>
      <p:grpSp>
        <p:nvGrpSpPr>
          <p:cNvPr id="14" name="Group 13">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5" name="Freeform: Shape 14">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5">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Obraz 5">
            <a:extLst>
              <a:ext uri="{FF2B5EF4-FFF2-40B4-BE49-F238E27FC236}">
                <a16:creationId xmlns:a16="http://schemas.microsoft.com/office/drawing/2014/main" id="{00DC7138-81C6-4F6B-BCA7-110B1A6C9EF6}"/>
              </a:ext>
            </a:extLst>
          </p:cNvPr>
          <p:cNvPicPr>
            <a:picLocks noChangeAspect="1"/>
          </p:cNvPicPr>
          <p:nvPr/>
        </p:nvPicPr>
        <p:blipFill rotWithShape="1">
          <a:blip r:embed="rId2"/>
          <a:srcRect t="4079" r="-2" b="-2"/>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Symbol zastępczy zawartości 2">
            <a:extLst>
              <a:ext uri="{FF2B5EF4-FFF2-40B4-BE49-F238E27FC236}">
                <a16:creationId xmlns:a16="http://schemas.microsoft.com/office/drawing/2014/main" id="{B82C3D50-C36C-433D-A955-37A7D3579D91}"/>
              </a:ext>
            </a:extLst>
          </p:cNvPr>
          <p:cNvSpPr>
            <a:spLocks noGrp="1"/>
          </p:cNvSpPr>
          <p:nvPr>
            <p:ph idx="1"/>
          </p:nvPr>
        </p:nvSpPr>
        <p:spPr>
          <a:xfrm>
            <a:off x="7140575" y="578012"/>
            <a:ext cx="4500562" cy="5540643"/>
          </a:xfrm>
        </p:spPr>
        <p:txBody>
          <a:bodyPr vert="horz" lIns="0" tIns="0" rIns="0" bIns="0" rtlCol="0" anchor="t">
            <a:normAutofit/>
          </a:bodyPr>
          <a:lstStyle/>
          <a:p>
            <a:pPr>
              <a:lnSpc>
                <a:spcPct val="100000"/>
              </a:lnSpc>
              <a:buNone/>
            </a:pPr>
            <a:r>
              <a:rPr lang="pl-PL" sz="1600" dirty="0">
                <a:solidFill>
                  <a:srgbClr val="FFFFFF"/>
                </a:solidFill>
                <a:ea typeface="+mn-lt"/>
                <a:cs typeface="+mn-lt"/>
              </a:rPr>
              <a:t>     </a:t>
            </a:r>
            <a:r>
              <a:rPr lang="pl-PL" sz="1800" dirty="0">
                <a:solidFill>
                  <a:srgbClr val="FFFFFF"/>
                </a:solidFill>
                <a:ea typeface="+mn-lt"/>
                <a:cs typeface="+mn-lt"/>
              </a:rPr>
              <a:t>To kompleksowy program, którego celem jest zmniejszenie lub uniknięcie emisji pyłów i innych zanieczyszczeń wprowadzanych do atmosfery przez domy jednorodzinne. Program skupia się na wymianie starych pieców i kotłów na paliwo stałe oraz termomodernizacji budynków jednorodzinnych by efektywnie zarządzać energią. Działania te nie tylko pomogą chronić środowisko, ale dodatkowo zwiększą domowy budżet, dzięki oszczędnościom finansowym.</a:t>
            </a:r>
            <a:endParaRPr lang="pl-PL" sz="1800" dirty="0">
              <a:solidFill>
                <a:srgbClr val="FFFFFF"/>
              </a:solidFill>
              <a:ea typeface="Source Sans Pro"/>
            </a:endParaRPr>
          </a:p>
          <a:p>
            <a:pPr>
              <a:lnSpc>
                <a:spcPct val="100000"/>
              </a:lnSpc>
              <a:buNone/>
            </a:pPr>
            <a:r>
              <a:rPr lang="pl-PL" sz="1800" dirty="0">
                <a:solidFill>
                  <a:srgbClr val="FFFFFF"/>
                </a:solidFill>
                <a:ea typeface="+mn-lt"/>
                <a:cs typeface="+mn-lt"/>
              </a:rPr>
              <a:t>     Program skierowany jest do osób fizycznych będących właścicielami domów jednorodzinnych. Dotacje są udzielane za pośrednictwem szesnastu Wojewódzkich Funduszy Ochrony Środowiska i Gospodarki Wodnej.</a:t>
            </a:r>
            <a:endParaRPr lang="pl-PL" sz="1800" dirty="0">
              <a:solidFill>
                <a:srgbClr val="FFFFFF"/>
              </a:solidFill>
            </a:endParaRPr>
          </a:p>
          <a:p>
            <a:pPr marL="0" indent="0">
              <a:lnSpc>
                <a:spcPct val="100000"/>
              </a:lnSpc>
              <a:buNone/>
            </a:pPr>
            <a:endParaRPr lang="pl-PL" sz="1600">
              <a:ea typeface="Source Sans Pro"/>
            </a:endParaRPr>
          </a:p>
        </p:txBody>
      </p:sp>
      <p:sp>
        <p:nvSpPr>
          <p:cNvPr id="18" name="Freeform: Shape 17">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2674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D248C0F-622E-499C-93A5-6180DB38C585}"/>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pl-PL" dirty="0">
                <a:ea typeface="+mj-lt"/>
                <a:cs typeface="+mj-lt"/>
              </a:rPr>
              <a:t>Zanieczyszczenia </a:t>
            </a:r>
            <a:r>
              <a:rPr lang="pl-PL">
                <a:ea typeface="+mj-lt"/>
                <a:cs typeface="+mj-lt"/>
              </a:rPr>
              <a:t>wody </a:t>
            </a:r>
            <a:endParaRPr lang="pl-PL"/>
          </a:p>
        </p:txBody>
      </p:sp>
      <p:grpSp>
        <p:nvGrpSpPr>
          <p:cNvPr id="11" name="Group 10">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2" name="Freeform: Shape 11">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Obraz 4" descr="Obraz zawierający dno oceanu&#10;&#10;Opis wygenerowany automatycznie">
            <a:extLst>
              <a:ext uri="{FF2B5EF4-FFF2-40B4-BE49-F238E27FC236}">
                <a16:creationId xmlns:a16="http://schemas.microsoft.com/office/drawing/2014/main" id="{7A578093-61D6-40D2-BBAE-ABBCF489C2BF}"/>
              </a:ext>
            </a:extLst>
          </p:cNvPr>
          <p:cNvPicPr>
            <a:picLocks noChangeAspect="1"/>
          </p:cNvPicPr>
          <p:nvPr/>
        </p:nvPicPr>
        <p:blipFill rotWithShape="1">
          <a:blip r:embed="rId2"/>
          <a:srcRect r="-2" b="1552"/>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Symbol zastępczy zawartości 2">
            <a:extLst>
              <a:ext uri="{FF2B5EF4-FFF2-40B4-BE49-F238E27FC236}">
                <a16:creationId xmlns:a16="http://schemas.microsoft.com/office/drawing/2014/main" id="{FA3EE98D-CD37-4DF1-8C93-DCA442246C26}"/>
              </a:ext>
            </a:extLst>
          </p:cNvPr>
          <p:cNvSpPr>
            <a:spLocks noGrp="1"/>
          </p:cNvSpPr>
          <p:nvPr>
            <p:ph idx="1"/>
          </p:nvPr>
        </p:nvSpPr>
        <p:spPr>
          <a:xfrm>
            <a:off x="7034485" y="414034"/>
            <a:ext cx="4500562" cy="4572000"/>
          </a:xfrm>
        </p:spPr>
        <p:txBody>
          <a:bodyPr vert="horz" wrap="square" lIns="0" tIns="0" rIns="0" bIns="0" rtlCol="0" anchor="t">
            <a:noAutofit/>
          </a:bodyPr>
          <a:lstStyle/>
          <a:p>
            <a:pPr marL="0" indent="0">
              <a:lnSpc>
                <a:spcPct val="100000"/>
              </a:lnSpc>
              <a:buNone/>
            </a:pPr>
            <a:r>
              <a:rPr lang="pl-PL" sz="1800" dirty="0">
                <a:solidFill>
                  <a:srgbClr val="FFFFFF"/>
                </a:solidFill>
                <a:ea typeface="+mn-lt"/>
                <a:cs typeface="+mn-lt"/>
              </a:rPr>
              <a:t>Bez wody nie ma życia. Jest to składnik, bez którego byśmy nie istnieli. Dlaczego zatem tak bardzo ją zanieczyszczamy? </a:t>
            </a:r>
            <a:endParaRPr lang="pl-PL" sz="1800">
              <a:ea typeface="+mn-lt"/>
              <a:cs typeface="+mn-lt"/>
            </a:endParaRPr>
          </a:p>
          <a:p>
            <a:pPr marL="0" indent="0">
              <a:lnSpc>
                <a:spcPct val="100000"/>
              </a:lnSpc>
              <a:buNone/>
            </a:pPr>
            <a:r>
              <a:rPr lang="pl-PL" sz="1800" dirty="0">
                <a:solidFill>
                  <a:srgbClr val="FFFFFF"/>
                </a:solidFill>
                <a:ea typeface="+mn-lt"/>
                <a:cs typeface="+mn-lt"/>
              </a:rPr>
              <a:t>Rozwijający się przemysł ma również wpływ na jakość wody. Poprzez nieodpowiednie sposoby oczyszczania ścieków, do zbiorników wodnych trafiają wszelkiego rodzaju substancje nie należące do naturalnego środowiska wodnego. Na spadek jakości wody wpływają między innymi stosowanie zbyt wielu nawozów sztucznych przez przemysł rolniczy oraz wydzielanie spalin przez transport lądowy i wodny. Aby zlikwidować ten problem należy przede wszystkim </a:t>
            </a:r>
            <a:r>
              <a:rPr lang="pl-PL" sz="1800" b="1" dirty="0">
                <a:solidFill>
                  <a:srgbClr val="FFFFFF"/>
                </a:solidFill>
                <a:ea typeface="+mn-lt"/>
                <a:cs typeface="+mn-lt"/>
              </a:rPr>
              <a:t>poprawić efektywność oczyszczania ścieków</a:t>
            </a:r>
            <a:r>
              <a:rPr lang="pl-PL" sz="1800" dirty="0">
                <a:solidFill>
                  <a:srgbClr val="FFFFFF"/>
                </a:solidFill>
                <a:ea typeface="+mn-lt"/>
                <a:cs typeface="+mn-lt"/>
              </a:rPr>
              <a:t>, co niestety wiąże się z wysokimi kosztami. Wraz ze wzrostem zapotrzebowania na nie, powinno się także budować nowe tego typu obiekty oraz modernizować już istniejące. Kontrolowanie stanu jakości wód oraz ciągłe dążenie do ulepszenia obecnych rozwiązań może w przyszłości doprowadzić do systematycznej poprawy.</a:t>
            </a:r>
            <a:endParaRPr lang="pl-PL" sz="1800" dirty="0">
              <a:solidFill>
                <a:srgbClr val="FFFFFF"/>
              </a:solidFill>
            </a:endParaRPr>
          </a:p>
          <a:p>
            <a:pPr marL="0" indent="0">
              <a:lnSpc>
                <a:spcPct val="100000"/>
              </a:lnSpc>
              <a:buNone/>
            </a:pPr>
            <a:endParaRPr lang="pl-PL" sz="1600" b="1" dirty="0">
              <a:solidFill>
                <a:srgbClr val="FFFFFF">
                  <a:alpha val="60000"/>
                </a:srgbClr>
              </a:solidFill>
              <a:ea typeface="Source Sans Pro"/>
            </a:endParaRPr>
          </a:p>
        </p:txBody>
      </p:sp>
      <p:sp>
        <p:nvSpPr>
          <p:cNvPr id="15" name="Freeform: Shape 14">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782556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0268911-D0A5-4F5E-B490-0B0AA40D0C3C}"/>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pl-PL"/>
              <a:t>Efekt cieplarniany i jego skutki</a:t>
            </a:r>
          </a:p>
          <a:p>
            <a:pPr>
              <a:lnSpc>
                <a:spcPct val="90000"/>
              </a:lnSpc>
            </a:pPr>
            <a:endParaRPr lang="pl-PL"/>
          </a:p>
        </p:txBody>
      </p:sp>
      <p:grpSp>
        <p:nvGrpSpPr>
          <p:cNvPr id="29" name="Group 22">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30"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Obraz 4" descr="Obraz zawierający przyroda, osoba, trzymający, ogień&#10;&#10;Opis wygenerowany automatycznie">
            <a:extLst>
              <a:ext uri="{FF2B5EF4-FFF2-40B4-BE49-F238E27FC236}">
                <a16:creationId xmlns:a16="http://schemas.microsoft.com/office/drawing/2014/main" id="{44119257-9135-4DFC-8AD4-BE1A6105508F}"/>
              </a:ext>
            </a:extLst>
          </p:cNvPr>
          <p:cNvPicPr>
            <a:picLocks noChangeAspect="1"/>
          </p:cNvPicPr>
          <p:nvPr/>
        </p:nvPicPr>
        <p:blipFill rotWithShape="1">
          <a:blip r:embed="rId2"/>
          <a:srcRect l="21131" r="22620" b="2"/>
          <a:stretch/>
        </p:blipFill>
        <p:spPr>
          <a:xfrm>
            <a:off x="445630" y="2108653"/>
            <a:ext cx="4065596" cy="406558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Symbol zastępczy zawartości 2">
            <a:extLst>
              <a:ext uri="{FF2B5EF4-FFF2-40B4-BE49-F238E27FC236}">
                <a16:creationId xmlns:a16="http://schemas.microsoft.com/office/drawing/2014/main" id="{438B0C9E-2EEA-4C25-9459-F936CD4BF5EB}"/>
              </a:ext>
            </a:extLst>
          </p:cNvPr>
          <p:cNvSpPr>
            <a:spLocks noGrp="1"/>
          </p:cNvSpPr>
          <p:nvPr>
            <p:ph idx="1"/>
          </p:nvPr>
        </p:nvSpPr>
        <p:spPr>
          <a:xfrm>
            <a:off x="5997575" y="581933"/>
            <a:ext cx="5643562" cy="5510892"/>
          </a:xfrm>
        </p:spPr>
        <p:txBody>
          <a:bodyPr vert="horz" lIns="0" tIns="0" rIns="0" bIns="0" rtlCol="0" anchor="t">
            <a:normAutofit/>
          </a:bodyPr>
          <a:lstStyle/>
          <a:p>
            <a:pPr>
              <a:lnSpc>
                <a:spcPct val="100000"/>
              </a:lnSpc>
              <a:buNone/>
            </a:pPr>
            <a:r>
              <a:rPr lang="pl-PL" sz="1400" dirty="0">
                <a:solidFill>
                  <a:srgbClr val="FFFFFF"/>
                </a:solidFill>
                <a:ea typeface="+mn-lt"/>
                <a:cs typeface="+mn-lt"/>
              </a:rPr>
              <a:t>    </a:t>
            </a:r>
            <a:r>
              <a:rPr lang="pl-PL" sz="1800">
                <a:solidFill>
                  <a:srgbClr val="FFFFFF"/>
                </a:solidFill>
                <a:ea typeface="+mn-lt"/>
                <a:cs typeface="+mn-lt"/>
              </a:rPr>
              <a:t> Efekt cieplarniany jest całkowicie naturalnym zjawiskiem, które występuje na naszej planecie od milionów lat. Jest zwany również efektem szklarniowym, gdyż działa na podobnej zasadzie jak szklarnia. Cały ten efekt zachodzi w naszej atmosferze. Nie mogłoby się to dziać bez obecności gazów, które pochłaniają promieniowanie podczerwone. Nadmierne nagromadzenie tych gazów w atmosferze ziemskiej powoduje podniesienie średniej temperatury powietrza co wpływa na </a:t>
            </a:r>
            <a:r>
              <a:rPr lang="pl-PL" sz="1800" dirty="0">
                <a:solidFill>
                  <a:srgbClr val="FFFFFF"/>
                </a:solidFill>
                <a:ea typeface="+mn-lt"/>
                <a:cs typeface="+mn-lt"/>
                <a:hlinkClick r:id="rId3">
                  <a:extLst>
                    <a:ext uri="{A12FA001-AC4F-418D-AE19-62706E023703}">
                      <ahyp:hlinkClr xmlns:ahyp="http://schemas.microsoft.com/office/drawing/2018/hyperlinkcolor" val="tx"/>
                    </a:ext>
                  </a:extLst>
                </a:hlinkClick>
              </a:rPr>
              <a:t>globalne ocieplenie</a:t>
            </a:r>
            <a:r>
              <a:rPr lang="pl-PL" sz="1800">
                <a:solidFill>
                  <a:srgbClr val="FFFFFF"/>
                </a:solidFill>
                <a:ea typeface="+mn-lt"/>
                <a:cs typeface="+mn-lt"/>
              </a:rPr>
              <a:t>.</a:t>
            </a:r>
            <a:endParaRPr lang="pl-PL" sz="1800">
              <a:solidFill>
                <a:srgbClr val="FFFFFF"/>
              </a:solidFill>
              <a:ea typeface="Source Sans Pro"/>
            </a:endParaRPr>
          </a:p>
          <a:p>
            <a:pPr>
              <a:lnSpc>
                <a:spcPct val="100000"/>
              </a:lnSpc>
              <a:buNone/>
            </a:pPr>
            <a:r>
              <a:rPr lang="pl-PL" sz="1800">
                <a:solidFill>
                  <a:srgbClr val="FFFFFF"/>
                </a:solidFill>
                <a:ea typeface="+mn-lt"/>
                <a:cs typeface="+mn-lt"/>
              </a:rPr>
              <a:t>     Ziemska atmosfera przepuszcza znaczną część energii słonecznej, która powoduje, że na Ziemi jest ciepło. Temperatura panująca na Ziemi jest tak wysoka również dzięki atmosferze wyłapującej promieniowanie odbite od Ziemi. To znacznie potęguje efekt ocieplenia.</a:t>
            </a:r>
            <a:endParaRPr lang="pl-PL" sz="1800">
              <a:solidFill>
                <a:srgbClr val="FFFFFF"/>
              </a:solidFill>
            </a:endParaRPr>
          </a:p>
          <a:p>
            <a:pPr marL="0" indent="0">
              <a:lnSpc>
                <a:spcPct val="100000"/>
              </a:lnSpc>
              <a:buNone/>
            </a:pPr>
            <a:endParaRPr lang="pl-PL" sz="1400">
              <a:ea typeface="Source Sans Pro"/>
            </a:endParaRPr>
          </a:p>
        </p:txBody>
      </p:sp>
    </p:spTree>
    <p:extLst>
      <p:ext uri="{BB962C8B-B14F-4D97-AF65-F5344CB8AC3E}">
        <p14:creationId xmlns:p14="http://schemas.microsoft.com/office/powerpoint/2010/main" val="14518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40" name="Freeform: Shape 39">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Obraz 4" descr="Obraz zawierający woda, zewnętrzne, niebo, przyroda&#10;&#10;Opis wygenerowany automatycznie">
            <a:extLst>
              <a:ext uri="{FF2B5EF4-FFF2-40B4-BE49-F238E27FC236}">
                <a16:creationId xmlns:a16="http://schemas.microsoft.com/office/drawing/2014/main" id="{89DBDD07-056A-419D-A6D8-2F9D28BC0E01}"/>
              </a:ext>
            </a:extLst>
          </p:cNvPr>
          <p:cNvPicPr>
            <a:picLocks noChangeAspect="1"/>
          </p:cNvPicPr>
          <p:nvPr/>
        </p:nvPicPr>
        <p:blipFill rotWithShape="1">
          <a:blip r:embed="rId2"/>
          <a:srcRect r="14076" b="-2"/>
          <a:stretch/>
        </p:blipFill>
        <p:spPr>
          <a:xfrm>
            <a:off x="240666" y="1251864"/>
            <a:ext cx="6753452" cy="4392159"/>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Symbol zastępczy zawartości 2">
            <a:extLst>
              <a:ext uri="{FF2B5EF4-FFF2-40B4-BE49-F238E27FC236}">
                <a16:creationId xmlns:a16="http://schemas.microsoft.com/office/drawing/2014/main" id="{901EC44F-923E-47E6-BBB3-3115FC6117EB}"/>
              </a:ext>
            </a:extLst>
          </p:cNvPr>
          <p:cNvSpPr>
            <a:spLocks noGrp="1"/>
          </p:cNvSpPr>
          <p:nvPr>
            <p:ph idx="1"/>
          </p:nvPr>
        </p:nvSpPr>
        <p:spPr>
          <a:xfrm>
            <a:off x="7317468" y="1248682"/>
            <a:ext cx="4500562" cy="4572000"/>
          </a:xfrm>
        </p:spPr>
        <p:txBody>
          <a:bodyPr vert="horz" wrap="square" lIns="0" tIns="0" rIns="0" bIns="0" rtlCol="0" anchor="t">
            <a:noAutofit/>
          </a:bodyPr>
          <a:lstStyle/>
          <a:p>
            <a:pPr marL="0" indent="0">
              <a:lnSpc>
                <a:spcPct val="100000"/>
              </a:lnSpc>
              <a:buNone/>
            </a:pPr>
            <a:r>
              <a:rPr lang="pl-PL" sz="1800" dirty="0">
                <a:solidFill>
                  <a:srgbClr val="FFFFFF"/>
                </a:solidFill>
                <a:ea typeface="+mn-lt"/>
                <a:cs typeface="+mn-lt"/>
              </a:rPr>
              <a:t>Efektem tego jest topnienie lodu i śniegu na biegunach, co powoduje podniesienie poziomu mórz i oceanów. Największy wpływ na powstawanie nadmiernego efektu cieplarnianego mają para wodna, aerozole, metan oraz dwutlenek węgla, jednak człowiek nie jest w stanie kontrolować w pełni stężenia pary w powietrzu. Należy skupić się na odpowiednim gospodarowaniu odpadami komunalnymi, które są źródłem emisji sporych ilości metanu i dwutlenku węgla.</a:t>
            </a:r>
          </a:p>
          <a:p>
            <a:pPr marL="0" indent="0">
              <a:lnSpc>
                <a:spcPct val="100000"/>
              </a:lnSpc>
              <a:buNone/>
            </a:pPr>
            <a:r>
              <a:rPr lang="pl-PL" sz="1800" dirty="0">
                <a:solidFill>
                  <a:srgbClr val="FFFFFF"/>
                </a:solidFill>
                <a:ea typeface="+mn-lt"/>
                <a:cs typeface="+mn-lt"/>
              </a:rPr>
              <a:t>Lodowce przykrywające większość Arktyki (jak twierdzą progności) pod koniec tego stulecia zostaną tylko w pasie powyżej Grenlandii i Kanady. Ten teren stanie się jedynym schronieniem dla niedźwiedzi polarnych i innych dzikich stworzeń walczących o przetrwanie.</a:t>
            </a:r>
            <a:endParaRPr lang="pl-PL" sz="1800" dirty="0">
              <a:solidFill>
                <a:srgbClr val="FFFFFF"/>
              </a:solidFill>
            </a:endParaRPr>
          </a:p>
        </p:txBody>
      </p:sp>
      <p:sp>
        <p:nvSpPr>
          <p:cNvPr id="43" name="Freeform: Shape 42">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43420143"/>
      </p:ext>
    </p:extLst>
  </p:cSld>
  <p:clrMapOvr>
    <a:masterClrMapping/>
  </p:clrMapOvr>
</p:sld>
</file>

<file path=ppt/theme/theme1.xml><?xml version="1.0" encoding="utf-8"?>
<a:theme xmlns:a="http://schemas.openxmlformats.org/drawingml/2006/main" name="3DFloatVTI">
  <a:themeElements>
    <a:clrScheme name="AnalogousFromLightSeed_2SEEDS">
      <a:dk1>
        <a:srgbClr val="000000"/>
      </a:dk1>
      <a:lt1>
        <a:srgbClr val="FFFFFF"/>
      </a:lt1>
      <a:dk2>
        <a:srgbClr val="2D3A21"/>
      </a:dk2>
      <a:lt2>
        <a:srgbClr val="E2E8E3"/>
      </a:lt2>
      <a:accent1>
        <a:srgbClr val="BA7FAF"/>
      </a:accent1>
      <a:accent2>
        <a:srgbClr val="BB96C6"/>
      </a:accent2>
      <a:accent3>
        <a:srgbClr val="C696A9"/>
      </a:accent3>
      <a:accent4>
        <a:srgbClr val="94AC75"/>
      </a:accent4>
      <a:accent5>
        <a:srgbClr val="8AAD83"/>
      </a:accent5>
      <a:accent6>
        <a:srgbClr val="77AF86"/>
      </a:accent6>
      <a:hlink>
        <a:srgbClr val="568E61"/>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emplate>TC104033917[[fn=Berlin]]</Template>
  <TotalTime>0</TotalTime>
  <Words>0</Words>
  <Application>Microsoft Office PowerPoint</Application>
  <PresentationFormat>Panoramiczny</PresentationFormat>
  <Paragraphs>0</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3DFloatVTI</vt:lpstr>
      <vt:lpstr>Wpływ człowieka na środowisko</vt:lpstr>
      <vt:lpstr>Dewastacja lasów i wycinanie drzew </vt:lpstr>
      <vt:lpstr>Pożary w lasach i płonąca Australia</vt:lpstr>
      <vt:lpstr>Zanieczyszczenia </vt:lpstr>
      <vt:lpstr>Zanieczyszczenia  powietrza</vt:lpstr>
      <vt:lpstr>Program  "Czyste powietrze"</vt:lpstr>
      <vt:lpstr>Zanieczyszczenia wody </vt:lpstr>
      <vt:lpstr>Efekt cieplarniany i jego skutki </vt:lpstr>
      <vt:lpstr>Prezentacja programu PowerPoint</vt:lpstr>
      <vt:lpstr>Wpływ pandemii koronawirusa na środowisko </vt:lpstr>
      <vt:lpstr>Jak możemy pomóc naszej planecie?</vt:lpstr>
      <vt:lpstr>Przyszłość naszej planety jest w Twoich rękach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462</cp:revision>
  <dcterms:created xsi:type="dcterms:W3CDTF">2021-03-23T06:55:14Z</dcterms:created>
  <dcterms:modified xsi:type="dcterms:W3CDTF">2021-04-15T12:50:29Z</dcterms:modified>
</cp:coreProperties>
</file>